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6" r:id="rId6"/>
    <p:sldId id="262" r:id="rId7"/>
    <p:sldId id="267" r:id="rId8"/>
    <p:sldId id="268" r:id="rId9"/>
    <p:sldId id="269" r:id="rId10"/>
    <p:sldId id="270" r:id="rId11"/>
    <p:sldId id="271" r:id="rId12"/>
    <p:sldId id="272" r:id="rId13"/>
    <p:sldId id="261" r:id="rId14"/>
    <p:sldId id="274" r:id="rId15"/>
    <p:sldId id="275" r:id="rId16"/>
    <p:sldId id="276" r:id="rId17"/>
    <p:sldId id="277" r:id="rId18"/>
    <p:sldId id="288" r:id="rId19"/>
    <p:sldId id="284" r:id="rId20"/>
    <p:sldId id="289" r:id="rId21"/>
    <p:sldId id="278" r:id="rId22"/>
    <p:sldId id="290" r:id="rId23"/>
    <p:sldId id="291" r:id="rId24"/>
    <p:sldId id="293" r:id="rId25"/>
    <p:sldId id="294" r:id="rId26"/>
    <p:sldId id="295" r:id="rId27"/>
    <p:sldId id="301" r:id="rId28"/>
    <p:sldId id="298" r:id="rId29"/>
    <p:sldId id="296" r:id="rId30"/>
    <p:sldId id="297" r:id="rId31"/>
    <p:sldId id="280" r:id="rId32"/>
    <p:sldId id="281" r:id="rId33"/>
    <p:sldId id="282" r:id="rId34"/>
    <p:sldId id="283" r:id="rId35"/>
    <p:sldId id="285" r:id="rId36"/>
    <p:sldId id="286" r:id="rId37"/>
    <p:sldId id="287" r:id="rId38"/>
    <p:sldId id="299" r:id="rId39"/>
    <p:sldId id="302"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ng Liu  kunz" initials="YLk" lastIdx="1" clrIdx="0">
    <p:extLst>
      <p:ext uri="{19B8F6BF-5375-455C-9EA6-DF929625EA0E}">
        <p15:presenceInfo xmlns:p15="http://schemas.microsoft.com/office/powerpoint/2012/main" userId="S::yang.liu@springboarddac.onmicrosoft.com::82e67335-a8d5-42eb-83f0-d8edac70a3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788"/>
  </p:normalViewPr>
  <p:slideViewPr>
    <p:cSldViewPr snapToGrid="0" snapToObjects="1">
      <p:cViewPr varScale="1">
        <p:scale>
          <a:sx n="111" d="100"/>
          <a:sy n="111" d="100"/>
        </p:scale>
        <p:origin x="6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849B05-974A-6F40-9490-F07B0B4E543B}" type="doc">
      <dgm:prSet loTypeId="urn:microsoft.com/office/officeart/2005/8/layout/process1" loCatId="" qsTypeId="urn:microsoft.com/office/officeart/2005/8/quickstyle/simple1" qsCatId="simple" csTypeId="urn:microsoft.com/office/officeart/2005/8/colors/accent1_2" csCatId="accent1" phldr="1"/>
      <dgm:spPr/>
    </dgm:pt>
    <dgm:pt modelId="{3C7FD0BC-CBC9-D14D-850D-9E80BEB525F6}">
      <dgm:prSet phldrT="[Text]"/>
      <dgm:spPr/>
      <dgm:t>
        <a:bodyPr/>
        <a:lstStyle/>
        <a:p>
          <a:r>
            <a:rPr lang="en-US" dirty="0"/>
            <a:t>Split data to Training/Testing set</a:t>
          </a:r>
        </a:p>
      </dgm:t>
    </dgm:pt>
    <dgm:pt modelId="{7171AC22-380D-0A40-A0B5-D8DC7F376379}" type="parTrans" cxnId="{1DF72D31-0D2D-C842-B52B-48FF2AB19003}">
      <dgm:prSet/>
      <dgm:spPr/>
      <dgm:t>
        <a:bodyPr/>
        <a:lstStyle/>
        <a:p>
          <a:endParaRPr lang="en-US"/>
        </a:p>
      </dgm:t>
    </dgm:pt>
    <dgm:pt modelId="{50BB8CB2-F272-9F44-9A7B-F0206996B1C2}" type="sibTrans" cxnId="{1DF72D31-0D2D-C842-B52B-48FF2AB19003}">
      <dgm:prSet/>
      <dgm:spPr/>
      <dgm:t>
        <a:bodyPr/>
        <a:lstStyle/>
        <a:p>
          <a:endParaRPr lang="en-US"/>
        </a:p>
      </dgm:t>
    </dgm:pt>
    <dgm:pt modelId="{5F402618-2F16-FF48-A76E-42EBE0B42FC9}">
      <dgm:prSet phldrT="[Text]"/>
      <dgm:spPr/>
      <dgm:t>
        <a:bodyPr/>
        <a:lstStyle/>
        <a:p>
          <a:r>
            <a:rPr lang="en-US" dirty="0"/>
            <a:t>Train </a:t>
          </a:r>
          <a:r>
            <a:rPr lang="en-US"/>
            <a:t>10 baseline models </a:t>
          </a:r>
          <a:r>
            <a:rPr lang="en-US" dirty="0"/>
            <a:t>on Training set, apply 5Folds Cross Validation</a:t>
          </a:r>
        </a:p>
      </dgm:t>
    </dgm:pt>
    <dgm:pt modelId="{925A0E9F-A56C-C644-A318-C48F44861448}" type="parTrans" cxnId="{194678C5-CDDA-1249-9799-7EC7ABF0364D}">
      <dgm:prSet/>
      <dgm:spPr/>
      <dgm:t>
        <a:bodyPr/>
        <a:lstStyle/>
        <a:p>
          <a:endParaRPr lang="en-US"/>
        </a:p>
      </dgm:t>
    </dgm:pt>
    <dgm:pt modelId="{9936A5A5-E2F8-7E49-9101-125B26D6A71E}" type="sibTrans" cxnId="{194678C5-CDDA-1249-9799-7EC7ABF0364D}">
      <dgm:prSet/>
      <dgm:spPr/>
      <dgm:t>
        <a:bodyPr/>
        <a:lstStyle/>
        <a:p>
          <a:endParaRPr lang="en-US"/>
        </a:p>
      </dgm:t>
    </dgm:pt>
    <dgm:pt modelId="{03604AAD-E302-6B4C-BFF4-391B74C34D01}">
      <dgm:prSet phldrT="[Text]"/>
      <dgm:spPr/>
      <dgm:t>
        <a:bodyPr/>
        <a:lstStyle/>
        <a:p>
          <a:r>
            <a:rPr lang="en-US" dirty="0"/>
            <a:t>Test models on Training set and Testing set </a:t>
          </a:r>
        </a:p>
      </dgm:t>
    </dgm:pt>
    <dgm:pt modelId="{6513D9B2-7E6A-7B46-8406-38EA17BB4B0E}" type="parTrans" cxnId="{573B1735-75D2-B64A-B14C-5F5D20FBF584}">
      <dgm:prSet/>
      <dgm:spPr/>
      <dgm:t>
        <a:bodyPr/>
        <a:lstStyle/>
        <a:p>
          <a:endParaRPr lang="en-US"/>
        </a:p>
      </dgm:t>
    </dgm:pt>
    <dgm:pt modelId="{E6F06480-932F-4841-A41E-42BAB7FDECC8}" type="sibTrans" cxnId="{573B1735-75D2-B64A-B14C-5F5D20FBF584}">
      <dgm:prSet/>
      <dgm:spPr/>
      <dgm:t>
        <a:bodyPr/>
        <a:lstStyle/>
        <a:p>
          <a:endParaRPr lang="en-US"/>
        </a:p>
      </dgm:t>
    </dgm:pt>
    <dgm:pt modelId="{52754AC2-352F-8D4D-B158-617B2819B08F}" type="pres">
      <dgm:prSet presAssocID="{CF849B05-974A-6F40-9490-F07B0B4E543B}" presName="Name0" presStyleCnt="0">
        <dgm:presLayoutVars>
          <dgm:dir/>
          <dgm:resizeHandles val="exact"/>
        </dgm:presLayoutVars>
      </dgm:prSet>
      <dgm:spPr/>
    </dgm:pt>
    <dgm:pt modelId="{9A26F421-6B60-D54F-825D-7D5F4DA15DCF}" type="pres">
      <dgm:prSet presAssocID="{3C7FD0BC-CBC9-D14D-850D-9E80BEB525F6}" presName="node" presStyleLbl="node1" presStyleIdx="0" presStyleCnt="3">
        <dgm:presLayoutVars>
          <dgm:bulletEnabled val="1"/>
        </dgm:presLayoutVars>
      </dgm:prSet>
      <dgm:spPr/>
    </dgm:pt>
    <dgm:pt modelId="{A6D7AA04-37E7-7742-90E8-08A4D328E73A}" type="pres">
      <dgm:prSet presAssocID="{50BB8CB2-F272-9F44-9A7B-F0206996B1C2}" presName="sibTrans" presStyleLbl="sibTrans2D1" presStyleIdx="0" presStyleCnt="2"/>
      <dgm:spPr/>
    </dgm:pt>
    <dgm:pt modelId="{7F07082E-035D-A44F-B73E-2BA1503470D5}" type="pres">
      <dgm:prSet presAssocID="{50BB8CB2-F272-9F44-9A7B-F0206996B1C2}" presName="connectorText" presStyleLbl="sibTrans2D1" presStyleIdx="0" presStyleCnt="2"/>
      <dgm:spPr/>
    </dgm:pt>
    <dgm:pt modelId="{BCE5104D-D9FC-044C-855C-3299FE3478D7}" type="pres">
      <dgm:prSet presAssocID="{5F402618-2F16-FF48-A76E-42EBE0B42FC9}" presName="node" presStyleLbl="node1" presStyleIdx="1" presStyleCnt="3">
        <dgm:presLayoutVars>
          <dgm:bulletEnabled val="1"/>
        </dgm:presLayoutVars>
      </dgm:prSet>
      <dgm:spPr/>
    </dgm:pt>
    <dgm:pt modelId="{9BF3CDAB-FCAE-8A44-987A-A8D83AD005CF}" type="pres">
      <dgm:prSet presAssocID="{9936A5A5-E2F8-7E49-9101-125B26D6A71E}" presName="sibTrans" presStyleLbl="sibTrans2D1" presStyleIdx="1" presStyleCnt="2"/>
      <dgm:spPr/>
    </dgm:pt>
    <dgm:pt modelId="{D0B54F04-BF90-384F-8CA9-46938B293171}" type="pres">
      <dgm:prSet presAssocID="{9936A5A5-E2F8-7E49-9101-125B26D6A71E}" presName="connectorText" presStyleLbl="sibTrans2D1" presStyleIdx="1" presStyleCnt="2"/>
      <dgm:spPr/>
    </dgm:pt>
    <dgm:pt modelId="{60C297AA-B53E-9542-86CC-211D2DCEDB38}" type="pres">
      <dgm:prSet presAssocID="{03604AAD-E302-6B4C-BFF4-391B74C34D01}" presName="node" presStyleLbl="node1" presStyleIdx="2" presStyleCnt="3">
        <dgm:presLayoutVars>
          <dgm:bulletEnabled val="1"/>
        </dgm:presLayoutVars>
      </dgm:prSet>
      <dgm:spPr/>
    </dgm:pt>
  </dgm:ptLst>
  <dgm:cxnLst>
    <dgm:cxn modelId="{A1DE8907-9718-7844-A0E0-C8DC489B9CA5}" type="presOf" srcId="{3C7FD0BC-CBC9-D14D-850D-9E80BEB525F6}" destId="{9A26F421-6B60-D54F-825D-7D5F4DA15DCF}" srcOrd="0" destOrd="0" presId="urn:microsoft.com/office/officeart/2005/8/layout/process1"/>
    <dgm:cxn modelId="{046D2229-79D6-1B43-9139-80ADF98C293B}" type="presOf" srcId="{5F402618-2F16-FF48-A76E-42EBE0B42FC9}" destId="{BCE5104D-D9FC-044C-855C-3299FE3478D7}" srcOrd="0" destOrd="0" presId="urn:microsoft.com/office/officeart/2005/8/layout/process1"/>
    <dgm:cxn modelId="{1DF72D31-0D2D-C842-B52B-48FF2AB19003}" srcId="{CF849B05-974A-6F40-9490-F07B0B4E543B}" destId="{3C7FD0BC-CBC9-D14D-850D-9E80BEB525F6}" srcOrd="0" destOrd="0" parTransId="{7171AC22-380D-0A40-A0B5-D8DC7F376379}" sibTransId="{50BB8CB2-F272-9F44-9A7B-F0206996B1C2}"/>
    <dgm:cxn modelId="{573B1735-75D2-B64A-B14C-5F5D20FBF584}" srcId="{CF849B05-974A-6F40-9490-F07B0B4E543B}" destId="{03604AAD-E302-6B4C-BFF4-391B74C34D01}" srcOrd="2" destOrd="0" parTransId="{6513D9B2-7E6A-7B46-8406-38EA17BB4B0E}" sibTransId="{E6F06480-932F-4841-A41E-42BAB7FDECC8}"/>
    <dgm:cxn modelId="{4AA27544-DCBE-554B-9938-668982707BD1}" type="presOf" srcId="{50BB8CB2-F272-9F44-9A7B-F0206996B1C2}" destId="{7F07082E-035D-A44F-B73E-2BA1503470D5}" srcOrd="1" destOrd="0" presId="urn:microsoft.com/office/officeart/2005/8/layout/process1"/>
    <dgm:cxn modelId="{8C9B0568-CA19-8D4B-9140-33BC2E50CFDA}" type="presOf" srcId="{CF849B05-974A-6F40-9490-F07B0B4E543B}" destId="{52754AC2-352F-8D4D-B158-617B2819B08F}" srcOrd="0" destOrd="0" presId="urn:microsoft.com/office/officeart/2005/8/layout/process1"/>
    <dgm:cxn modelId="{BD468980-32A2-284F-B0F2-ED97416EEC01}" type="presOf" srcId="{03604AAD-E302-6B4C-BFF4-391B74C34D01}" destId="{60C297AA-B53E-9542-86CC-211D2DCEDB38}" srcOrd="0" destOrd="0" presId="urn:microsoft.com/office/officeart/2005/8/layout/process1"/>
    <dgm:cxn modelId="{540D2893-05FD-F14E-B05E-D65B640D078C}" type="presOf" srcId="{9936A5A5-E2F8-7E49-9101-125B26D6A71E}" destId="{9BF3CDAB-FCAE-8A44-987A-A8D83AD005CF}" srcOrd="0" destOrd="0" presId="urn:microsoft.com/office/officeart/2005/8/layout/process1"/>
    <dgm:cxn modelId="{179AEDA1-95CC-B840-A9C9-C946F880EDBB}" type="presOf" srcId="{50BB8CB2-F272-9F44-9A7B-F0206996B1C2}" destId="{A6D7AA04-37E7-7742-90E8-08A4D328E73A}" srcOrd="0" destOrd="0" presId="urn:microsoft.com/office/officeart/2005/8/layout/process1"/>
    <dgm:cxn modelId="{C310DAC3-4387-2A40-AEBE-C47C3F3DB83C}" type="presOf" srcId="{9936A5A5-E2F8-7E49-9101-125B26D6A71E}" destId="{D0B54F04-BF90-384F-8CA9-46938B293171}" srcOrd="1" destOrd="0" presId="urn:microsoft.com/office/officeart/2005/8/layout/process1"/>
    <dgm:cxn modelId="{194678C5-CDDA-1249-9799-7EC7ABF0364D}" srcId="{CF849B05-974A-6F40-9490-F07B0B4E543B}" destId="{5F402618-2F16-FF48-A76E-42EBE0B42FC9}" srcOrd="1" destOrd="0" parTransId="{925A0E9F-A56C-C644-A318-C48F44861448}" sibTransId="{9936A5A5-E2F8-7E49-9101-125B26D6A71E}"/>
    <dgm:cxn modelId="{F436697A-8D93-4345-8195-1B73843AA64F}" type="presParOf" srcId="{52754AC2-352F-8D4D-B158-617B2819B08F}" destId="{9A26F421-6B60-D54F-825D-7D5F4DA15DCF}" srcOrd="0" destOrd="0" presId="urn:microsoft.com/office/officeart/2005/8/layout/process1"/>
    <dgm:cxn modelId="{898F30A9-80C8-C94F-AC29-EA8A90C7E50C}" type="presParOf" srcId="{52754AC2-352F-8D4D-B158-617B2819B08F}" destId="{A6D7AA04-37E7-7742-90E8-08A4D328E73A}" srcOrd="1" destOrd="0" presId="urn:microsoft.com/office/officeart/2005/8/layout/process1"/>
    <dgm:cxn modelId="{7DBEE149-8C60-A248-ABF6-37E66596F311}" type="presParOf" srcId="{A6D7AA04-37E7-7742-90E8-08A4D328E73A}" destId="{7F07082E-035D-A44F-B73E-2BA1503470D5}" srcOrd="0" destOrd="0" presId="urn:microsoft.com/office/officeart/2005/8/layout/process1"/>
    <dgm:cxn modelId="{BB881243-75BA-704F-A04B-715B4E5DEE04}" type="presParOf" srcId="{52754AC2-352F-8D4D-B158-617B2819B08F}" destId="{BCE5104D-D9FC-044C-855C-3299FE3478D7}" srcOrd="2" destOrd="0" presId="urn:microsoft.com/office/officeart/2005/8/layout/process1"/>
    <dgm:cxn modelId="{6BA92EAA-79E8-5A41-A703-A0F2F5CBA738}" type="presParOf" srcId="{52754AC2-352F-8D4D-B158-617B2819B08F}" destId="{9BF3CDAB-FCAE-8A44-987A-A8D83AD005CF}" srcOrd="3" destOrd="0" presId="urn:microsoft.com/office/officeart/2005/8/layout/process1"/>
    <dgm:cxn modelId="{E7DF5AE3-2186-6A43-A66C-B2314C381808}" type="presParOf" srcId="{9BF3CDAB-FCAE-8A44-987A-A8D83AD005CF}" destId="{D0B54F04-BF90-384F-8CA9-46938B293171}" srcOrd="0" destOrd="0" presId="urn:microsoft.com/office/officeart/2005/8/layout/process1"/>
    <dgm:cxn modelId="{55163293-3C91-DE4C-9EBD-B9D26C8DA1A9}" type="presParOf" srcId="{52754AC2-352F-8D4D-B158-617B2819B08F}" destId="{60C297AA-B53E-9542-86CC-211D2DCEDB38}"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26F421-6B60-D54F-825D-7D5F4DA15DCF}">
      <dsp:nvSpPr>
        <dsp:cNvPr id="0" name=""/>
        <dsp:cNvSpPr/>
      </dsp:nvSpPr>
      <dsp:spPr>
        <a:xfrm>
          <a:off x="7143" y="2068777"/>
          <a:ext cx="2135187" cy="128111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Split data to Training/Testing set</a:t>
          </a:r>
        </a:p>
      </dsp:txBody>
      <dsp:txXfrm>
        <a:off x="44665" y="2106299"/>
        <a:ext cx="2060143" cy="1206068"/>
      </dsp:txXfrm>
    </dsp:sp>
    <dsp:sp modelId="{A6D7AA04-37E7-7742-90E8-08A4D328E73A}">
      <dsp:nvSpPr>
        <dsp:cNvPr id="0" name=""/>
        <dsp:cNvSpPr/>
      </dsp:nvSpPr>
      <dsp:spPr>
        <a:xfrm>
          <a:off x="2355850"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355850" y="2550475"/>
        <a:ext cx="316861" cy="317716"/>
      </dsp:txXfrm>
    </dsp:sp>
    <dsp:sp modelId="{BCE5104D-D9FC-044C-855C-3299FE3478D7}">
      <dsp:nvSpPr>
        <dsp:cNvPr id="0" name=""/>
        <dsp:cNvSpPr/>
      </dsp:nvSpPr>
      <dsp:spPr>
        <a:xfrm>
          <a:off x="2996406" y="2068777"/>
          <a:ext cx="2135187" cy="128111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Train </a:t>
          </a:r>
          <a:r>
            <a:rPr lang="en-US" sz="1800" kern="1200"/>
            <a:t>10 baseline models </a:t>
          </a:r>
          <a:r>
            <a:rPr lang="en-US" sz="1800" kern="1200" dirty="0"/>
            <a:t>on Training set, apply 5Folds Cross Validation</a:t>
          </a:r>
        </a:p>
      </dsp:txBody>
      <dsp:txXfrm>
        <a:off x="3033928" y="2106299"/>
        <a:ext cx="2060143" cy="1206068"/>
      </dsp:txXfrm>
    </dsp:sp>
    <dsp:sp modelId="{9BF3CDAB-FCAE-8A44-987A-A8D83AD005CF}">
      <dsp:nvSpPr>
        <dsp:cNvPr id="0" name=""/>
        <dsp:cNvSpPr/>
      </dsp:nvSpPr>
      <dsp:spPr>
        <a:xfrm>
          <a:off x="5345112"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345112" y="2550475"/>
        <a:ext cx="316861" cy="317716"/>
      </dsp:txXfrm>
    </dsp:sp>
    <dsp:sp modelId="{60C297AA-B53E-9542-86CC-211D2DCEDB38}">
      <dsp:nvSpPr>
        <dsp:cNvPr id="0" name=""/>
        <dsp:cNvSpPr/>
      </dsp:nvSpPr>
      <dsp:spPr>
        <a:xfrm>
          <a:off x="5985668" y="2068777"/>
          <a:ext cx="2135187" cy="128111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Test models on Training set and Testing set </a:t>
          </a:r>
        </a:p>
      </dsp:txBody>
      <dsp:txXfrm>
        <a:off x="6023190" y="2106299"/>
        <a:ext cx="2060143" cy="12060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11/26/20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11/26/20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image" Target="../media/image19.tiff"/><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tiff"/><Relationship Id="rId7" Type="http://schemas.openxmlformats.org/officeDocument/2006/relationships/image" Target="../media/image30.tiff"/><Relationship Id="rId2" Type="http://schemas.openxmlformats.org/officeDocument/2006/relationships/image" Target="../media/image25.tiff"/><Relationship Id="rId1" Type="http://schemas.openxmlformats.org/officeDocument/2006/relationships/slideLayout" Target="../slideLayouts/slideLayout2.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6.tiff"/><Relationship Id="rId3" Type="http://schemas.openxmlformats.org/officeDocument/2006/relationships/image" Target="../media/image41.tiff"/><Relationship Id="rId7" Type="http://schemas.openxmlformats.org/officeDocument/2006/relationships/image" Target="../media/image45.tiff"/><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44.tiff"/><Relationship Id="rId5" Type="http://schemas.openxmlformats.org/officeDocument/2006/relationships/image" Target="../media/image43.tiff"/><Relationship Id="rId4" Type="http://schemas.openxmlformats.org/officeDocument/2006/relationships/image" Target="../media/image42.tiff"/></Relationships>
</file>

<file path=ppt/slides/_rels/slide31.xml.rels><?xml version="1.0" encoding="UTF-8" standalone="yes"?>
<Relationships xmlns="http://schemas.openxmlformats.org/package/2006/relationships"><Relationship Id="rId3" Type="http://schemas.openxmlformats.org/officeDocument/2006/relationships/image" Target="../media/image48.tiff"/><Relationship Id="rId7" Type="http://schemas.openxmlformats.org/officeDocument/2006/relationships/image" Target="../media/image52.tiff"/><Relationship Id="rId2" Type="http://schemas.openxmlformats.org/officeDocument/2006/relationships/image" Target="../media/image47.tiff"/><Relationship Id="rId1" Type="http://schemas.openxmlformats.org/officeDocument/2006/relationships/slideLayout" Target="../slideLayouts/slideLayout2.xml"/><Relationship Id="rId6" Type="http://schemas.openxmlformats.org/officeDocument/2006/relationships/image" Target="../media/image51.tiff"/><Relationship Id="rId5" Type="http://schemas.openxmlformats.org/officeDocument/2006/relationships/image" Target="../media/image50.tiff"/><Relationship Id="rId4" Type="http://schemas.openxmlformats.org/officeDocument/2006/relationships/image" Target="../media/image49.tiff"/></Relationships>
</file>

<file path=ppt/slides/_rels/slide32.xml.rels><?xml version="1.0" encoding="UTF-8" standalone="yes"?>
<Relationships xmlns="http://schemas.openxmlformats.org/package/2006/relationships"><Relationship Id="rId3" Type="http://schemas.openxmlformats.org/officeDocument/2006/relationships/image" Target="../media/image54.tiff"/><Relationship Id="rId7" Type="http://schemas.openxmlformats.org/officeDocument/2006/relationships/image" Target="../media/image58.tiff"/><Relationship Id="rId2" Type="http://schemas.openxmlformats.org/officeDocument/2006/relationships/image" Target="../media/image53.tiff"/><Relationship Id="rId1" Type="http://schemas.openxmlformats.org/officeDocument/2006/relationships/slideLayout" Target="../slideLayouts/slideLayout2.xml"/><Relationship Id="rId6" Type="http://schemas.openxmlformats.org/officeDocument/2006/relationships/image" Target="../media/image57.tiff"/><Relationship Id="rId5" Type="http://schemas.openxmlformats.org/officeDocument/2006/relationships/image" Target="../media/image56.tiff"/><Relationship Id="rId4" Type="http://schemas.openxmlformats.org/officeDocument/2006/relationships/image" Target="../media/image55.tiff"/></Relationships>
</file>

<file path=ppt/slides/_rels/slide33.xml.rels><?xml version="1.0" encoding="UTF-8" standalone="yes"?>
<Relationships xmlns="http://schemas.openxmlformats.org/package/2006/relationships"><Relationship Id="rId3" Type="http://schemas.openxmlformats.org/officeDocument/2006/relationships/image" Target="../media/image60.tiff"/><Relationship Id="rId7" Type="http://schemas.openxmlformats.org/officeDocument/2006/relationships/image" Target="../media/image64.tiff"/><Relationship Id="rId2" Type="http://schemas.openxmlformats.org/officeDocument/2006/relationships/image" Target="../media/image59.tiff"/><Relationship Id="rId1" Type="http://schemas.openxmlformats.org/officeDocument/2006/relationships/slideLayout" Target="../slideLayouts/slideLayout2.xml"/><Relationship Id="rId6" Type="http://schemas.openxmlformats.org/officeDocument/2006/relationships/image" Target="../media/image63.tiff"/><Relationship Id="rId5" Type="http://schemas.openxmlformats.org/officeDocument/2006/relationships/image" Target="../media/image62.tiff"/><Relationship Id="rId4" Type="http://schemas.openxmlformats.org/officeDocument/2006/relationships/image" Target="../media/image61.tiff"/></Relationships>
</file>

<file path=ppt/slides/_rels/slide34.xml.rels><?xml version="1.0" encoding="UTF-8" standalone="yes"?>
<Relationships xmlns="http://schemas.openxmlformats.org/package/2006/relationships"><Relationship Id="rId3" Type="http://schemas.openxmlformats.org/officeDocument/2006/relationships/image" Target="../media/image66.tiff"/><Relationship Id="rId7" Type="http://schemas.openxmlformats.org/officeDocument/2006/relationships/image" Target="../media/image70.tiff"/><Relationship Id="rId2" Type="http://schemas.openxmlformats.org/officeDocument/2006/relationships/image" Target="../media/image65.tiff"/><Relationship Id="rId1" Type="http://schemas.openxmlformats.org/officeDocument/2006/relationships/slideLayout" Target="../slideLayouts/slideLayout2.xml"/><Relationship Id="rId6" Type="http://schemas.openxmlformats.org/officeDocument/2006/relationships/image" Target="../media/image69.tiff"/><Relationship Id="rId5" Type="http://schemas.openxmlformats.org/officeDocument/2006/relationships/image" Target="../media/image68.tiff"/><Relationship Id="rId4" Type="http://schemas.openxmlformats.org/officeDocument/2006/relationships/image" Target="../media/image67.tiff"/></Relationships>
</file>

<file path=ppt/slides/_rels/slide35.xml.rels><?xml version="1.0" encoding="UTF-8" standalone="yes"?>
<Relationships xmlns="http://schemas.openxmlformats.org/package/2006/relationships"><Relationship Id="rId3" Type="http://schemas.openxmlformats.org/officeDocument/2006/relationships/image" Target="../media/image72.tiff"/><Relationship Id="rId7" Type="http://schemas.openxmlformats.org/officeDocument/2006/relationships/image" Target="../media/image76.tiff"/><Relationship Id="rId2" Type="http://schemas.openxmlformats.org/officeDocument/2006/relationships/image" Target="../media/image71.tiff"/><Relationship Id="rId1" Type="http://schemas.openxmlformats.org/officeDocument/2006/relationships/slideLayout" Target="../slideLayouts/slideLayout2.xml"/><Relationship Id="rId6" Type="http://schemas.openxmlformats.org/officeDocument/2006/relationships/image" Target="../media/image75.tiff"/><Relationship Id="rId5" Type="http://schemas.openxmlformats.org/officeDocument/2006/relationships/image" Target="../media/image74.tiff"/><Relationship Id="rId4" Type="http://schemas.openxmlformats.org/officeDocument/2006/relationships/image" Target="../media/image73.tiff"/></Relationships>
</file>

<file path=ppt/slides/_rels/slide36.xml.rels><?xml version="1.0" encoding="UTF-8" standalone="yes"?>
<Relationships xmlns="http://schemas.openxmlformats.org/package/2006/relationships"><Relationship Id="rId3" Type="http://schemas.openxmlformats.org/officeDocument/2006/relationships/image" Target="../media/image78.tiff"/><Relationship Id="rId7" Type="http://schemas.openxmlformats.org/officeDocument/2006/relationships/image" Target="../media/image82.tiff"/><Relationship Id="rId2" Type="http://schemas.openxmlformats.org/officeDocument/2006/relationships/image" Target="../media/image77.tiff"/><Relationship Id="rId1" Type="http://schemas.openxmlformats.org/officeDocument/2006/relationships/slideLayout" Target="../slideLayouts/slideLayout2.xml"/><Relationship Id="rId6" Type="http://schemas.openxmlformats.org/officeDocument/2006/relationships/image" Target="../media/image81.tiff"/><Relationship Id="rId5" Type="http://schemas.openxmlformats.org/officeDocument/2006/relationships/image" Target="../media/image80.tiff"/><Relationship Id="rId4" Type="http://schemas.openxmlformats.org/officeDocument/2006/relationships/image" Target="../media/image79.tiff"/></Relationships>
</file>

<file path=ppt/slides/_rels/slide37.xml.rels><?xml version="1.0" encoding="UTF-8" standalone="yes"?>
<Relationships xmlns="http://schemas.openxmlformats.org/package/2006/relationships"><Relationship Id="rId3" Type="http://schemas.openxmlformats.org/officeDocument/2006/relationships/image" Target="../media/image84.tiff"/><Relationship Id="rId7" Type="http://schemas.openxmlformats.org/officeDocument/2006/relationships/image" Target="../media/image88.tiff"/><Relationship Id="rId2" Type="http://schemas.openxmlformats.org/officeDocument/2006/relationships/image" Target="../media/image83.tiff"/><Relationship Id="rId1" Type="http://schemas.openxmlformats.org/officeDocument/2006/relationships/slideLayout" Target="../slideLayouts/slideLayout2.xml"/><Relationship Id="rId6" Type="http://schemas.openxmlformats.org/officeDocument/2006/relationships/image" Target="../media/image87.tiff"/><Relationship Id="rId5" Type="http://schemas.openxmlformats.org/officeDocument/2006/relationships/image" Target="../media/image86.tiff"/><Relationship Id="rId4" Type="http://schemas.openxmlformats.org/officeDocument/2006/relationships/image" Target="../media/image85.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673D-269B-9740-BD94-0ACA7D0C425C}"/>
              </a:ext>
            </a:extLst>
          </p:cNvPr>
          <p:cNvSpPr>
            <a:spLocks noGrp="1"/>
          </p:cNvSpPr>
          <p:nvPr>
            <p:ph type="ctrTitle"/>
          </p:nvPr>
        </p:nvSpPr>
        <p:spPr/>
        <p:txBody>
          <a:bodyPr/>
          <a:lstStyle/>
          <a:p>
            <a:r>
              <a:rPr lang="en-US" dirty="0"/>
              <a:t>Proposal for Potential Candidate Detection</a:t>
            </a:r>
          </a:p>
        </p:txBody>
      </p:sp>
      <p:sp>
        <p:nvSpPr>
          <p:cNvPr id="3" name="Subtitle 2">
            <a:extLst>
              <a:ext uri="{FF2B5EF4-FFF2-40B4-BE49-F238E27FC236}">
                <a16:creationId xmlns:a16="http://schemas.microsoft.com/office/drawing/2014/main" id="{1B8DD9A7-E375-294F-8701-D3A0ED608E2C}"/>
              </a:ext>
            </a:extLst>
          </p:cNvPr>
          <p:cNvSpPr>
            <a:spLocks noGrp="1"/>
          </p:cNvSpPr>
          <p:nvPr>
            <p:ph type="subTitle" idx="1"/>
          </p:nvPr>
        </p:nvSpPr>
        <p:spPr/>
        <p:txBody>
          <a:bodyPr/>
          <a:lstStyle/>
          <a:p>
            <a:r>
              <a:rPr lang="en-US" dirty="0"/>
              <a:t>Company XYZ </a:t>
            </a:r>
          </a:p>
          <a:p>
            <a:r>
              <a:rPr lang="en-US" dirty="0"/>
              <a:t>Yang Liu Kunz</a:t>
            </a:r>
          </a:p>
        </p:txBody>
      </p:sp>
    </p:spTree>
    <p:extLst>
      <p:ext uri="{BB962C8B-B14F-4D97-AF65-F5344CB8AC3E}">
        <p14:creationId xmlns:p14="http://schemas.microsoft.com/office/powerpoint/2010/main" val="1276002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C94D55-1A95-7040-A7BA-4703EEFB70F3}"/>
              </a:ext>
            </a:extLst>
          </p:cNvPr>
          <p:cNvSpPr/>
          <p:nvPr/>
        </p:nvSpPr>
        <p:spPr>
          <a:xfrm>
            <a:off x="781506" y="717630"/>
            <a:ext cx="509286" cy="4398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8F97A-1D63-C84C-B12E-DD2937BC7AE5}"/>
              </a:ext>
            </a:extLst>
          </p:cNvPr>
          <p:cNvSpPr>
            <a:spLocks noGrp="1"/>
          </p:cNvSpPr>
          <p:nvPr>
            <p:ph type="title"/>
          </p:nvPr>
        </p:nvSpPr>
        <p:spPr/>
        <p:txBody>
          <a:bodyPr vert="horz" lIns="91440" tIns="45720" rIns="91440" bIns="45720" rtlCol="0" anchor="t">
            <a:normAutofit/>
          </a:bodyPr>
          <a:lstStyle/>
          <a:p>
            <a:r>
              <a:rPr lang="en-US" dirty="0">
                <a:solidFill>
                  <a:schemeClr val="bg1"/>
                </a:solidFill>
              </a:rPr>
              <a:t> 4  </a:t>
            </a:r>
            <a:r>
              <a:rPr lang="en-US" dirty="0"/>
              <a:t>Education vs. Target</a:t>
            </a:r>
          </a:p>
        </p:txBody>
      </p:sp>
      <p:sp>
        <p:nvSpPr>
          <p:cNvPr id="11" name="TextBox 10">
            <a:extLst>
              <a:ext uri="{FF2B5EF4-FFF2-40B4-BE49-F238E27FC236}">
                <a16:creationId xmlns:a16="http://schemas.microsoft.com/office/drawing/2014/main" id="{D0AF24E5-BACC-9843-93D1-11B4E0EBC682}"/>
              </a:ext>
            </a:extLst>
          </p:cNvPr>
          <p:cNvSpPr txBox="1"/>
          <p:nvPr/>
        </p:nvSpPr>
        <p:spPr>
          <a:xfrm>
            <a:off x="595982" y="3588923"/>
            <a:ext cx="9378335" cy="3139321"/>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32% of the Target enrollees are enrolled in Full or part time university. </a:t>
            </a:r>
          </a:p>
          <a:p>
            <a:endParaRPr lang="en-US" dirty="0"/>
          </a:p>
          <a:p>
            <a:pPr marL="285750" indent="-285750">
              <a:buFont typeface="Arial" panose="020B0604020202020204" pitchFamily="34" charset="0"/>
              <a:buChar char="•"/>
            </a:pPr>
            <a:r>
              <a:rPr lang="en-US" dirty="0"/>
              <a:t>Graduate degree is the most common degree among all enrollees, 63% of the Target enrollees have a Graduate degree</a:t>
            </a:r>
          </a:p>
          <a:p>
            <a:endParaRPr lang="en-US" dirty="0"/>
          </a:p>
          <a:p>
            <a:pPr marL="285750" indent="-285750">
              <a:buFont typeface="Arial" panose="020B0604020202020204" pitchFamily="34" charset="0"/>
              <a:buChar char="•"/>
            </a:pPr>
            <a:r>
              <a:rPr lang="en-US" dirty="0"/>
              <a:t>Major STEM is the most common major among all enrollees, 78% of the Target enrollees have a STEM background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0242" name="Picture 2">
            <a:extLst>
              <a:ext uri="{FF2B5EF4-FFF2-40B4-BE49-F238E27FC236}">
                <a16:creationId xmlns:a16="http://schemas.microsoft.com/office/drawing/2014/main" id="{5755DE1F-BA51-6149-83C6-7018E811C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854" y="1264437"/>
            <a:ext cx="3527868" cy="221751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EEE7E529-37D6-0440-9F2C-1C5382021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722" y="1264437"/>
            <a:ext cx="3579383" cy="2271532"/>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72D862EC-9617-2F4E-876A-54CE4B191D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7590" y="1275254"/>
            <a:ext cx="3579383" cy="2249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803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C94D55-1A95-7040-A7BA-4703EEFB70F3}"/>
              </a:ext>
            </a:extLst>
          </p:cNvPr>
          <p:cNvSpPr/>
          <p:nvPr/>
        </p:nvSpPr>
        <p:spPr>
          <a:xfrm>
            <a:off x="781506" y="717630"/>
            <a:ext cx="509286" cy="4398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8F97A-1D63-C84C-B12E-DD2937BC7AE5}"/>
              </a:ext>
            </a:extLst>
          </p:cNvPr>
          <p:cNvSpPr>
            <a:spLocks noGrp="1"/>
          </p:cNvSpPr>
          <p:nvPr>
            <p:ph type="title"/>
          </p:nvPr>
        </p:nvSpPr>
        <p:spPr/>
        <p:txBody>
          <a:bodyPr vert="horz" lIns="91440" tIns="45720" rIns="91440" bIns="45720" rtlCol="0" anchor="t">
            <a:normAutofit/>
          </a:bodyPr>
          <a:lstStyle/>
          <a:p>
            <a:r>
              <a:rPr lang="en-US" dirty="0">
                <a:solidFill>
                  <a:schemeClr val="bg1"/>
                </a:solidFill>
              </a:rPr>
              <a:t> 5  </a:t>
            </a:r>
            <a:r>
              <a:rPr lang="en-US" dirty="0"/>
              <a:t>Gender vs. Target</a:t>
            </a:r>
          </a:p>
        </p:txBody>
      </p:sp>
      <p:sp>
        <p:nvSpPr>
          <p:cNvPr id="11" name="TextBox 10">
            <a:extLst>
              <a:ext uri="{FF2B5EF4-FFF2-40B4-BE49-F238E27FC236}">
                <a16:creationId xmlns:a16="http://schemas.microsoft.com/office/drawing/2014/main" id="{D0AF24E5-BACC-9843-93D1-11B4E0EBC682}"/>
              </a:ext>
            </a:extLst>
          </p:cNvPr>
          <p:cNvSpPr txBox="1"/>
          <p:nvPr/>
        </p:nvSpPr>
        <p:spPr>
          <a:xfrm>
            <a:off x="677334" y="4075065"/>
            <a:ext cx="9378335" cy="1477328"/>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Male is very dominant. 92% of the total enrollees are male</a:t>
            </a:r>
          </a:p>
          <a:p>
            <a:endParaRPr lang="en-US" dirty="0"/>
          </a:p>
          <a:p>
            <a:r>
              <a:rPr lang="en-US" dirty="0"/>
              <a:t> </a:t>
            </a:r>
          </a:p>
          <a:p>
            <a:pPr marL="285750" indent="-285750">
              <a:buFont typeface="Arial" panose="020B0604020202020204" pitchFamily="34" charset="0"/>
              <a:buChar char="•"/>
            </a:pPr>
            <a:r>
              <a:rPr lang="en-US" dirty="0"/>
              <a:t>91% of the Target enrollees are male. </a:t>
            </a:r>
          </a:p>
        </p:txBody>
      </p:sp>
      <p:pic>
        <p:nvPicPr>
          <p:cNvPr id="11266" name="Picture 2">
            <a:extLst>
              <a:ext uri="{FF2B5EF4-FFF2-40B4-BE49-F238E27FC236}">
                <a16:creationId xmlns:a16="http://schemas.microsoft.com/office/drawing/2014/main" id="{5FE7F171-7557-E345-9F14-33C7644406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506" y="1324136"/>
            <a:ext cx="4641631" cy="2917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397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C94D55-1A95-7040-A7BA-4703EEFB70F3}"/>
              </a:ext>
            </a:extLst>
          </p:cNvPr>
          <p:cNvSpPr/>
          <p:nvPr/>
        </p:nvSpPr>
        <p:spPr>
          <a:xfrm>
            <a:off x="781506" y="717630"/>
            <a:ext cx="509286" cy="4398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8F97A-1D63-C84C-B12E-DD2937BC7AE5}"/>
              </a:ext>
            </a:extLst>
          </p:cNvPr>
          <p:cNvSpPr>
            <a:spLocks noGrp="1"/>
          </p:cNvSpPr>
          <p:nvPr>
            <p:ph type="title"/>
          </p:nvPr>
        </p:nvSpPr>
        <p:spPr/>
        <p:txBody>
          <a:bodyPr vert="horz" lIns="91440" tIns="45720" rIns="91440" bIns="45720" rtlCol="0" anchor="t">
            <a:normAutofit/>
          </a:bodyPr>
          <a:lstStyle/>
          <a:p>
            <a:r>
              <a:rPr lang="en-US" dirty="0">
                <a:solidFill>
                  <a:schemeClr val="bg1"/>
                </a:solidFill>
              </a:rPr>
              <a:t> 6  </a:t>
            </a:r>
            <a:r>
              <a:rPr lang="en-US" dirty="0" err="1"/>
              <a:t>Training_hours</a:t>
            </a:r>
            <a:r>
              <a:rPr lang="en-US" dirty="0"/>
              <a:t> vs. Target</a:t>
            </a:r>
          </a:p>
        </p:txBody>
      </p:sp>
      <p:sp>
        <p:nvSpPr>
          <p:cNvPr id="11" name="TextBox 10">
            <a:extLst>
              <a:ext uri="{FF2B5EF4-FFF2-40B4-BE49-F238E27FC236}">
                <a16:creationId xmlns:a16="http://schemas.microsoft.com/office/drawing/2014/main" id="{D0AF24E5-BACC-9843-93D1-11B4E0EBC682}"/>
              </a:ext>
            </a:extLst>
          </p:cNvPr>
          <p:cNvSpPr txBox="1"/>
          <p:nvPr/>
        </p:nvSpPr>
        <p:spPr>
          <a:xfrm>
            <a:off x="456616" y="4770789"/>
            <a:ext cx="8235439" cy="2031325"/>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Regardless of the class, the training time distribution is skewed right with a wide range of training time from 1 hour to 336 hours. </a:t>
            </a:r>
          </a:p>
          <a:p>
            <a:endParaRPr lang="en-US" dirty="0"/>
          </a:p>
          <a:p>
            <a:pPr marL="285750" indent="-285750">
              <a:buFont typeface="Arial" panose="020B0604020202020204" pitchFamily="34" charset="0"/>
              <a:buChar char="•"/>
            </a:pPr>
            <a:r>
              <a:rPr lang="en-US" dirty="0"/>
              <a:t>Two classes share lots of similarities in terms of summary statistic and distribution. The average training hours for Target and non-Target enrollee only has less than 1hour difference. </a:t>
            </a:r>
          </a:p>
        </p:txBody>
      </p:sp>
      <p:pic>
        <p:nvPicPr>
          <p:cNvPr id="12292" name="Picture 4">
            <a:extLst>
              <a:ext uri="{FF2B5EF4-FFF2-40B4-BE49-F238E27FC236}">
                <a16:creationId xmlns:a16="http://schemas.microsoft.com/office/drawing/2014/main" id="{C94DF27D-A5FA-DF40-9039-2F6712275E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5668" y="2264559"/>
            <a:ext cx="4513536" cy="251193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D290C6F-4F67-FC44-915A-49C789BD74E3}"/>
              </a:ext>
            </a:extLst>
          </p:cNvPr>
          <p:cNvPicPr>
            <a:picLocks noChangeAspect="1"/>
          </p:cNvPicPr>
          <p:nvPr/>
        </p:nvPicPr>
        <p:blipFill>
          <a:blip r:embed="rId3"/>
          <a:stretch>
            <a:fillRect/>
          </a:stretch>
        </p:blipFill>
        <p:spPr>
          <a:xfrm>
            <a:off x="677334" y="1303051"/>
            <a:ext cx="3820744" cy="807637"/>
          </a:xfrm>
          <a:prstGeom prst="rect">
            <a:avLst/>
          </a:prstGeom>
        </p:spPr>
      </p:pic>
      <p:sp>
        <p:nvSpPr>
          <p:cNvPr id="10" name="TextBox 9">
            <a:extLst>
              <a:ext uri="{FF2B5EF4-FFF2-40B4-BE49-F238E27FC236}">
                <a16:creationId xmlns:a16="http://schemas.microsoft.com/office/drawing/2014/main" id="{38CD60E3-E003-0D48-980C-2501BDF52BA2}"/>
              </a:ext>
            </a:extLst>
          </p:cNvPr>
          <p:cNvSpPr txBox="1"/>
          <p:nvPr/>
        </p:nvSpPr>
        <p:spPr>
          <a:xfrm>
            <a:off x="5366501" y="2075654"/>
            <a:ext cx="4012641" cy="276999"/>
          </a:xfrm>
          <a:prstGeom prst="rect">
            <a:avLst/>
          </a:prstGeom>
          <a:noFill/>
        </p:spPr>
        <p:txBody>
          <a:bodyPr wrap="square" rtlCol="0">
            <a:spAutoFit/>
          </a:bodyPr>
          <a:lstStyle/>
          <a:p>
            <a:pPr algn="ctr"/>
            <a:r>
              <a:rPr lang="en-US" sz="1200" dirty="0"/>
              <a:t>Normalized histogram</a:t>
            </a:r>
          </a:p>
        </p:txBody>
      </p:sp>
      <p:pic>
        <p:nvPicPr>
          <p:cNvPr id="3074" name="Picture 2">
            <a:extLst>
              <a:ext uri="{FF2B5EF4-FFF2-40B4-BE49-F238E27FC236}">
                <a16:creationId xmlns:a16="http://schemas.microsoft.com/office/drawing/2014/main" id="{5B957501-F3DD-2249-8455-2561DBDCC2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152" y="2215963"/>
            <a:ext cx="4434454" cy="2575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425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C94D55-1A95-7040-A7BA-4703EEFB70F3}"/>
              </a:ext>
            </a:extLst>
          </p:cNvPr>
          <p:cNvSpPr/>
          <p:nvPr/>
        </p:nvSpPr>
        <p:spPr>
          <a:xfrm>
            <a:off x="781506" y="717630"/>
            <a:ext cx="509286" cy="4398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8F97A-1D63-C84C-B12E-DD2937BC7AE5}"/>
              </a:ext>
            </a:extLst>
          </p:cNvPr>
          <p:cNvSpPr>
            <a:spLocks noGrp="1"/>
          </p:cNvSpPr>
          <p:nvPr>
            <p:ph type="title"/>
          </p:nvPr>
        </p:nvSpPr>
        <p:spPr/>
        <p:txBody>
          <a:bodyPr vert="horz" lIns="91440" tIns="45720" rIns="91440" bIns="45720" rtlCol="0" anchor="t">
            <a:normAutofit/>
          </a:bodyPr>
          <a:lstStyle/>
          <a:p>
            <a:r>
              <a:rPr lang="en-US" dirty="0">
                <a:solidFill>
                  <a:schemeClr val="bg1"/>
                </a:solidFill>
              </a:rPr>
              <a:t> 7  </a:t>
            </a:r>
            <a:r>
              <a:rPr lang="en-US" dirty="0"/>
              <a:t>Feature Space Overlap</a:t>
            </a:r>
          </a:p>
        </p:txBody>
      </p:sp>
      <p:sp>
        <p:nvSpPr>
          <p:cNvPr id="10" name="TextBox 9">
            <a:extLst>
              <a:ext uri="{FF2B5EF4-FFF2-40B4-BE49-F238E27FC236}">
                <a16:creationId xmlns:a16="http://schemas.microsoft.com/office/drawing/2014/main" id="{C3D5BE58-907C-EB44-B357-80B5EC2F7F1C}"/>
              </a:ext>
            </a:extLst>
          </p:cNvPr>
          <p:cNvSpPr txBox="1"/>
          <p:nvPr/>
        </p:nvSpPr>
        <p:spPr>
          <a:xfrm>
            <a:off x="677333" y="4628265"/>
            <a:ext cx="991350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Converted categorical variables to numerical variables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Applied PCA reduction(2 components) to each class (</a:t>
            </a:r>
            <a:r>
              <a:rPr lang="en-US" dirty="0" err="1"/>
              <a:t>enrollee_id</a:t>
            </a:r>
            <a:r>
              <a:rPr lang="en-US" dirty="0"/>
              <a:t> excluded from variables) </a:t>
            </a:r>
          </a:p>
          <a:p>
            <a:endParaRPr lang="en-US" dirty="0"/>
          </a:p>
          <a:p>
            <a:pPr marL="285750" indent="-285750">
              <a:buFont typeface="Arial" panose="020B0604020202020204" pitchFamily="34" charset="0"/>
              <a:buChar char="•"/>
            </a:pPr>
            <a:r>
              <a:rPr lang="en-US" dirty="0"/>
              <a:t>Note lack of distinction in distribution and significant amounts of overlap between 2 classes</a:t>
            </a:r>
          </a:p>
          <a:p>
            <a:r>
              <a:rPr lang="en-US" dirty="0"/>
              <a:t>    </a:t>
            </a:r>
            <a:r>
              <a:rPr lang="en-US" sz="1100" dirty="0">
                <a:solidFill>
                  <a:srgbClr val="FF0000"/>
                </a:solidFill>
              </a:rPr>
              <a:t>*histogram is normalized</a:t>
            </a:r>
          </a:p>
        </p:txBody>
      </p:sp>
      <p:pic>
        <p:nvPicPr>
          <p:cNvPr id="4" name="Picture 2">
            <a:extLst>
              <a:ext uri="{FF2B5EF4-FFF2-40B4-BE49-F238E27FC236}">
                <a16:creationId xmlns:a16="http://schemas.microsoft.com/office/drawing/2014/main" id="{920F456D-EDA2-AA49-94A9-6BD587FB7D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506" y="1446835"/>
            <a:ext cx="7032971" cy="2892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247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C94D55-1A95-7040-A7BA-4703EEFB70F3}"/>
              </a:ext>
            </a:extLst>
          </p:cNvPr>
          <p:cNvSpPr/>
          <p:nvPr/>
        </p:nvSpPr>
        <p:spPr>
          <a:xfrm>
            <a:off x="781506" y="717630"/>
            <a:ext cx="509286" cy="4398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18F97A-1D63-C84C-B12E-DD2937BC7AE5}"/>
              </a:ext>
            </a:extLst>
          </p:cNvPr>
          <p:cNvSpPr>
            <a:spLocks noGrp="1"/>
          </p:cNvSpPr>
          <p:nvPr>
            <p:ph type="title"/>
          </p:nvPr>
        </p:nvSpPr>
        <p:spPr/>
        <p:txBody>
          <a:bodyPr vert="horz" lIns="91440" tIns="45720" rIns="91440" bIns="45720" rtlCol="0" anchor="t">
            <a:normAutofit/>
          </a:bodyPr>
          <a:lstStyle/>
          <a:p>
            <a:r>
              <a:rPr lang="en-US" dirty="0">
                <a:solidFill>
                  <a:schemeClr val="bg1"/>
                </a:solidFill>
              </a:rPr>
              <a:t> 8  Multi</a:t>
            </a:r>
            <a:endParaRPr lang="en-US" dirty="0"/>
          </a:p>
        </p:txBody>
      </p:sp>
      <p:pic>
        <p:nvPicPr>
          <p:cNvPr id="9" name="Picture 8" descr="Chart&#10;&#10;Description automatically generated">
            <a:extLst>
              <a:ext uri="{FF2B5EF4-FFF2-40B4-BE49-F238E27FC236}">
                <a16:creationId xmlns:a16="http://schemas.microsoft.com/office/drawing/2014/main" id="{98617A9B-42F5-BD47-907D-EF1C16BA7D9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68406" y="1431427"/>
            <a:ext cx="5943600" cy="4269105"/>
          </a:xfrm>
          <a:prstGeom prst="rect">
            <a:avLst/>
          </a:prstGeom>
          <a:noFill/>
          <a:ln>
            <a:noFill/>
          </a:ln>
        </p:spPr>
      </p:pic>
      <p:sp>
        <p:nvSpPr>
          <p:cNvPr id="12" name="Title 1">
            <a:extLst>
              <a:ext uri="{FF2B5EF4-FFF2-40B4-BE49-F238E27FC236}">
                <a16:creationId xmlns:a16="http://schemas.microsoft.com/office/drawing/2014/main" id="{46112F3A-D529-D245-9ADB-4C2FA61D6383}"/>
              </a:ext>
            </a:extLst>
          </p:cNvPr>
          <p:cNvSpPr txBox="1">
            <a:spLocks/>
          </p:cNvSpPr>
          <p:nvPr/>
        </p:nvSpPr>
        <p:spPr>
          <a:xfrm>
            <a:off x="603762" y="588579"/>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bg1"/>
                </a:solidFill>
              </a:rPr>
              <a:t>    </a:t>
            </a:r>
            <a:r>
              <a:rPr lang="en-US" dirty="0"/>
              <a:t> Multicollinearity</a:t>
            </a:r>
          </a:p>
        </p:txBody>
      </p:sp>
      <p:sp>
        <p:nvSpPr>
          <p:cNvPr id="13" name="TextBox 12">
            <a:extLst>
              <a:ext uri="{FF2B5EF4-FFF2-40B4-BE49-F238E27FC236}">
                <a16:creationId xmlns:a16="http://schemas.microsoft.com/office/drawing/2014/main" id="{86111358-5237-DC4A-88C8-42E5CEE70BF4}"/>
              </a:ext>
            </a:extLst>
          </p:cNvPr>
          <p:cNvSpPr txBox="1"/>
          <p:nvPr/>
        </p:nvSpPr>
        <p:spPr>
          <a:xfrm>
            <a:off x="6913774" y="2117724"/>
            <a:ext cx="4272369" cy="2031325"/>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Variables are not highly correlated</a:t>
            </a:r>
          </a:p>
          <a:p>
            <a:endParaRPr lang="en-US" dirty="0"/>
          </a:p>
          <a:p>
            <a:pPr marL="285750" indent="-285750">
              <a:buFont typeface="Arial" panose="020B0604020202020204" pitchFamily="34" charset="0"/>
              <a:buChar char="•"/>
            </a:pPr>
            <a:r>
              <a:rPr lang="en-US" dirty="0"/>
              <a:t>As we dummy encoded variable city, therefore the correlation coefficient may not be statistically robust due to these binary values </a:t>
            </a:r>
          </a:p>
        </p:txBody>
      </p:sp>
    </p:spTree>
    <p:extLst>
      <p:ext uri="{BB962C8B-B14F-4D97-AF65-F5344CB8AC3E}">
        <p14:creationId xmlns:p14="http://schemas.microsoft.com/office/powerpoint/2010/main" val="606906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CB410-CC3E-9049-A4B4-E8C125690757}"/>
              </a:ext>
            </a:extLst>
          </p:cNvPr>
          <p:cNvSpPr>
            <a:spLocks noGrp="1"/>
          </p:cNvSpPr>
          <p:nvPr>
            <p:ph type="title"/>
          </p:nvPr>
        </p:nvSpPr>
        <p:spPr>
          <a:xfrm>
            <a:off x="758356" y="2768600"/>
            <a:ext cx="8596668" cy="1320800"/>
          </a:xfrm>
        </p:spPr>
        <p:txBody>
          <a:bodyPr/>
          <a:lstStyle/>
          <a:p>
            <a:pPr algn="ctr"/>
            <a:r>
              <a:rPr lang="en-US" dirty="0"/>
              <a:t>Modeling and Analysis</a:t>
            </a:r>
          </a:p>
        </p:txBody>
      </p:sp>
    </p:spTree>
    <p:extLst>
      <p:ext uri="{BB962C8B-B14F-4D97-AF65-F5344CB8AC3E}">
        <p14:creationId xmlns:p14="http://schemas.microsoft.com/office/powerpoint/2010/main" val="307377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0B8FA-0A25-974A-BC57-0F8D037AE369}"/>
              </a:ext>
            </a:extLst>
          </p:cNvPr>
          <p:cNvSpPr>
            <a:spLocks noGrp="1"/>
          </p:cNvSpPr>
          <p:nvPr>
            <p:ph type="title"/>
          </p:nvPr>
        </p:nvSpPr>
        <p:spPr>
          <a:xfrm>
            <a:off x="519679" y="210207"/>
            <a:ext cx="8596668" cy="1320800"/>
          </a:xfrm>
        </p:spPr>
        <p:txBody>
          <a:bodyPr/>
          <a:lstStyle/>
          <a:p>
            <a:r>
              <a:rPr lang="en-US" dirty="0"/>
              <a:t>Model Selection</a:t>
            </a:r>
          </a:p>
        </p:txBody>
      </p:sp>
      <p:graphicFrame>
        <p:nvGraphicFramePr>
          <p:cNvPr id="5" name="Table 4">
            <a:extLst>
              <a:ext uri="{FF2B5EF4-FFF2-40B4-BE49-F238E27FC236}">
                <a16:creationId xmlns:a16="http://schemas.microsoft.com/office/drawing/2014/main" id="{5CA91AE0-1095-064D-BD22-C2CBCB7C53EC}"/>
              </a:ext>
            </a:extLst>
          </p:cNvPr>
          <p:cNvGraphicFramePr>
            <a:graphicFrameLocks noGrp="1"/>
          </p:cNvGraphicFramePr>
          <p:nvPr>
            <p:extLst>
              <p:ext uri="{D42A27DB-BD31-4B8C-83A1-F6EECF244321}">
                <p14:modId xmlns:p14="http://schemas.microsoft.com/office/powerpoint/2010/main" val="3933121673"/>
              </p:ext>
            </p:extLst>
          </p:nvPr>
        </p:nvGraphicFramePr>
        <p:xfrm>
          <a:off x="519679" y="1122745"/>
          <a:ext cx="5995686" cy="4886940"/>
        </p:xfrm>
        <a:graphic>
          <a:graphicData uri="http://schemas.openxmlformats.org/drawingml/2006/table">
            <a:tbl>
              <a:tblPr/>
              <a:tblGrid>
                <a:gridCol w="1703162">
                  <a:extLst>
                    <a:ext uri="{9D8B030D-6E8A-4147-A177-3AD203B41FA5}">
                      <a16:colId xmlns:a16="http://schemas.microsoft.com/office/drawing/2014/main" val="3172175914"/>
                    </a:ext>
                  </a:extLst>
                </a:gridCol>
                <a:gridCol w="1214840">
                  <a:extLst>
                    <a:ext uri="{9D8B030D-6E8A-4147-A177-3AD203B41FA5}">
                      <a16:colId xmlns:a16="http://schemas.microsoft.com/office/drawing/2014/main" val="4253668326"/>
                    </a:ext>
                  </a:extLst>
                </a:gridCol>
                <a:gridCol w="3077684">
                  <a:extLst>
                    <a:ext uri="{9D8B030D-6E8A-4147-A177-3AD203B41FA5}">
                      <a16:colId xmlns:a16="http://schemas.microsoft.com/office/drawing/2014/main" val="1484272139"/>
                    </a:ext>
                  </a:extLst>
                </a:gridCol>
              </a:tblGrid>
              <a:tr h="285052">
                <a:tc>
                  <a:txBody>
                    <a:bodyPr/>
                    <a:lstStyle/>
                    <a:p>
                      <a:pPr algn="ctr" rtl="0" fontAlgn="ctr"/>
                      <a:r>
                        <a:rPr lang="en-US" sz="1200" b="1" i="0" u="none" strike="noStrike">
                          <a:solidFill>
                            <a:srgbClr val="FFFFFF"/>
                          </a:solidFill>
                          <a:effectLst/>
                          <a:latin typeface="Trebuchet MS" panose="020B0703020202090204" pitchFamily="34" charset="0"/>
                        </a:rPr>
                        <a:t>Model Type</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0C226"/>
                    </a:solidFill>
                  </a:tcPr>
                </a:tc>
                <a:tc>
                  <a:txBody>
                    <a:bodyPr/>
                    <a:lstStyle/>
                    <a:p>
                      <a:pPr algn="ctr" rtl="0" fontAlgn="ctr"/>
                      <a:r>
                        <a:rPr lang="en-US" sz="1200" b="1" i="0" u="none" strike="noStrike">
                          <a:solidFill>
                            <a:srgbClr val="FFFFFF"/>
                          </a:solidFill>
                          <a:effectLst/>
                          <a:latin typeface="Trebuchet MS" panose="020B0703020202090204" pitchFamily="34" charset="0"/>
                        </a:rPr>
                        <a:t>No.</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0C226"/>
                    </a:solidFill>
                  </a:tcPr>
                </a:tc>
                <a:tc>
                  <a:txBody>
                    <a:bodyPr/>
                    <a:lstStyle/>
                    <a:p>
                      <a:pPr algn="ctr" rtl="0" fontAlgn="ctr"/>
                      <a:r>
                        <a:rPr lang="en-US" sz="1200" b="1" i="0" u="none" strike="noStrike">
                          <a:solidFill>
                            <a:srgbClr val="FFFFFF"/>
                          </a:solidFill>
                          <a:effectLst/>
                          <a:latin typeface="Trebuchet MS" panose="020B0703020202090204" pitchFamily="34" charset="0"/>
                        </a:rPr>
                        <a:t>Binary Classifier</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0C226"/>
                    </a:solidFill>
                  </a:tcPr>
                </a:tc>
                <a:extLst>
                  <a:ext uri="{0D108BD9-81ED-4DB2-BD59-A6C34878D82A}">
                    <a16:rowId xmlns:a16="http://schemas.microsoft.com/office/drawing/2014/main" val="4098247249"/>
                  </a:ext>
                </a:extLst>
              </a:tr>
              <a:tr h="285052">
                <a:tc rowSpan="2">
                  <a:txBody>
                    <a:bodyPr/>
                    <a:lstStyle/>
                    <a:p>
                      <a:pPr algn="ctr" rtl="0" fontAlgn="ctr"/>
                      <a:r>
                        <a:rPr lang="en-US" sz="1200" b="1" i="0" u="none" strike="noStrike">
                          <a:solidFill>
                            <a:srgbClr val="FFFFFF"/>
                          </a:solidFill>
                          <a:effectLst/>
                          <a:latin typeface="Trebuchet MS" panose="020B0703020202090204" pitchFamily="34" charset="0"/>
                        </a:rPr>
                        <a:t>Probabilistic Classifier</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0C226"/>
                    </a:solidFill>
                  </a:tcPr>
                </a:tc>
                <a:tc>
                  <a:txBody>
                    <a:bodyPr/>
                    <a:lstStyle/>
                    <a:p>
                      <a:pPr algn="ctr" rtl="0" fontAlgn="ctr"/>
                      <a:r>
                        <a:rPr lang="en-US" sz="1200" b="1" i="0" u="none" strike="noStrike">
                          <a:solidFill>
                            <a:srgbClr val="FFFFFF"/>
                          </a:solidFill>
                          <a:effectLst/>
                          <a:latin typeface="Trebuchet MS" panose="020B0703020202090204" pitchFamily="34" charset="0"/>
                        </a:rPr>
                        <a:t>1</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0C226"/>
                    </a:solidFill>
                  </a:tcPr>
                </a:tc>
                <a:tc>
                  <a:txBody>
                    <a:bodyPr/>
                    <a:lstStyle/>
                    <a:p>
                      <a:pPr algn="ctr" rtl="0" fontAlgn="ctr"/>
                      <a:r>
                        <a:rPr lang="en-US" sz="1200" b="0" i="0" u="none" strike="noStrike">
                          <a:solidFill>
                            <a:srgbClr val="000000"/>
                          </a:solidFill>
                          <a:effectLst/>
                          <a:latin typeface="Trebuchet MS" panose="020B0703020202090204" pitchFamily="34" charset="0"/>
                        </a:rPr>
                        <a:t>Logistic Regression</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9CD"/>
                    </a:solidFill>
                  </a:tcPr>
                </a:tc>
                <a:extLst>
                  <a:ext uri="{0D108BD9-81ED-4DB2-BD59-A6C34878D82A}">
                    <a16:rowId xmlns:a16="http://schemas.microsoft.com/office/drawing/2014/main" val="2404833943"/>
                  </a:ext>
                </a:extLst>
              </a:tr>
              <a:tr h="503973">
                <a:tc vMerge="1">
                  <a:txBody>
                    <a:bodyPr/>
                    <a:lstStyle/>
                    <a:p>
                      <a:endParaRPr lang="en-US"/>
                    </a:p>
                  </a:txBody>
                  <a:tcPr/>
                </a:tc>
                <a:tc>
                  <a:txBody>
                    <a:bodyPr/>
                    <a:lstStyle/>
                    <a:p>
                      <a:pPr algn="ctr" rtl="0" fontAlgn="ctr"/>
                      <a:r>
                        <a:rPr lang="en-US" sz="1200" b="1" i="0" u="none" strike="noStrike">
                          <a:solidFill>
                            <a:srgbClr val="FFFFFF"/>
                          </a:solidFill>
                          <a:effectLst/>
                          <a:latin typeface="Trebuchet MS" panose="020B0703020202090204" pitchFamily="34" charset="0"/>
                        </a:rPr>
                        <a:t>2</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0C226"/>
                    </a:solidFill>
                  </a:tcPr>
                </a:tc>
                <a:tc>
                  <a:txBody>
                    <a:bodyPr/>
                    <a:lstStyle/>
                    <a:p>
                      <a:pPr algn="ctr" rtl="0" fontAlgn="ctr"/>
                      <a:r>
                        <a:rPr lang="en-US" sz="1200" b="0" i="0" u="none" strike="noStrike">
                          <a:solidFill>
                            <a:srgbClr val="000000"/>
                          </a:solidFill>
                          <a:effectLst/>
                          <a:latin typeface="Trebuchet MS" panose="020B0703020202090204" pitchFamily="34" charset="0"/>
                        </a:rPr>
                        <a:t>Gaussian Naïve Bayes</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F4E8"/>
                    </a:solidFill>
                  </a:tcPr>
                </a:tc>
                <a:extLst>
                  <a:ext uri="{0D108BD9-81ED-4DB2-BD59-A6C34878D82A}">
                    <a16:rowId xmlns:a16="http://schemas.microsoft.com/office/drawing/2014/main" val="4169609007"/>
                  </a:ext>
                </a:extLst>
              </a:tr>
              <a:tr h="503973">
                <a:tc>
                  <a:txBody>
                    <a:bodyPr/>
                    <a:lstStyle/>
                    <a:p>
                      <a:pPr algn="ctr" rtl="0" fontAlgn="ctr"/>
                      <a:r>
                        <a:rPr lang="en-US" sz="1200" b="1" i="0" u="none" strike="noStrike">
                          <a:solidFill>
                            <a:srgbClr val="FFFFFF"/>
                          </a:solidFill>
                          <a:effectLst/>
                          <a:latin typeface="Trebuchet MS" panose="020B0703020202090204" pitchFamily="34" charset="0"/>
                        </a:rPr>
                        <a:t>Instance-based Classifier</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0C226"/>
                    </a:solidFill>
                  </a:tcPr>
                </a:tc>
                <a:tc>
                  <a:txBody>
                    <a:bodyPr/>
                    <a:lstStyle/>
                    <a:p>
                      <a:pPr algn="ctr" rtl="0" fontAlgn="ctr"/>
                      <a:r>
                        <a:rPr lang="en-US" sz="1200" b="1" i="0" u="none" strike="noStrike">
                          <a:solidFill>
                            <a:srgbClr val="FFFFFF"/>
                          </a:solidFill>
                          <a:effectLst/>
                          <a:latin typeface="Trebuchet MS" panose="020B0703020202090204" pitchFamily="34" charset="0"/>
                        </a:rPr>
                        <a:t>3</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0C226"/>
                    </a:solidFill>
                  </a:tcPr>
                </a:tc>
                <a:tc>
                  <a:txBody>
                    <a:bodyPr/>
                    <a:lstStyle/>
                    <a:p>
                      <a:pPr algn="ctr" rtl="0" fontAlgn="ctr"/>
                      <a:r>
                        <a:rPr lang="en-US" sz="1200" b="0" i="0" u="none" strike="noStrike">
                          <a:solidFill>
                            <a:srgbClr val="000000"/>
                          </a:solidFill>
                          <a:effectLst/>
                          <a:latin typeface="Trebuchet MS" panose="020B0703020202090204" pitchFamily="34" charset="0"/>
                        </a:rPr>
                        <a:t>k-Nearest Neighbors</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9CD"/>
                    </a:solidFill>
                  </a:tcPr>
                </a:tc>
                <a:extLst>
                  <a:ext uri="{0D108BD9-81ED-4DB2-BD59-A6C34878D82A}">
                    <a16:rowId xmlns:a16="http://schemas.microsoft.com/office/drawing/2014/main" val="3960765788"/>
                  </a:ext>
                </a:extLst>
              </a:tr>
              <a:tr h="503973">
                <a:tc>
                  <a:txBody>
                    <a:bodyPr/>
                    <a:lstStyle/>
                    <a:p>
                      <a:pPr algn="ctr" rtl="0" fontAlgn="ctr"/>
                      <a:r>
                        <a:rPr lang="en-US" sz="1200" b="1" i="0" u="none" strike="noStrike">
                          <a:solidFill>
                            <a:srgbClr val="FFFFFF"/>
                          </a:solidFill>
                          <a:effectLst/>
                          <a:latin typeface="Trebuchet MS" panose="020B0703020202090204" pitchFamily="34" charset="0"/>
                        </a:rPr>
                        <a:t>Support Vector Machine</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0C226"/>
                    </a:solidFill>
                  </a:tcPr>
                </a:tc>
                <a:tc>
                  <a:txBody>
                    <a:bodyPr/>
                    <a:lstStyle/>
                    <a:p>
                      <a:pPr algn="ctr" rtl="0" fontAlgn="ctr"/>
                      <a:r>
                        <a:rPr lang="en-US" sz="1200" b="1" i="0" u="none" strike="noStrike">
                          <a:solidFill>
                            <a:srgbClr val="FFFFFF"/>
                          </a:solidFill>
                          <a:effectLst/>
                          <a:latin typeface="Trebuchet MS" panose="020B0703020202090204" pitchFamily="34" charset="0"/>
                        </a:rPr>
                        <a:t>4</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0C226"/>
                    </a:solidFill>
                  </a:tcPr>
                </a:tc>
                <a:tc>
                  <a:txBody>
                    <a:bodyPr/>
                    <a:lstStyle/>
                    <a:p>
                      <a:pPr algn="ctr" rtl="0" fontAlgn="ctr"/>
                      <a:r>
                        <a:rPr lang="en-US" sz="1200" b="0" i="0" u="none" strike="noStrike">
                          <a:solidFill>
                            <a:srgbClr val="000000"/>
                          </a:solidFill>
                          <a:effectLst/>
                          <a:latin typeface="Trebuchet MS" panose="020B0703020202090204" pitchFamily="34" charset="0"/>
                        </a:rPr>
                        <a:t>Support Vector Machine</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F4E8"/>
                    </a:solidFill>
                  </a:tcPr>
                </a:tc>
                <a:extLst>
                  <a:ext uri="{0D108BD9-81ED-4DB2-BD59-A6C34878D82A}">
                    <a16:rowId xmlns:a16="http://schemas.microsoft.com/office/drawing/2014/main" val="1741298674"/>
                  </a:ext>
                </a:extLst>
              </a:tr>
              <a:tr h="285052">
                <a:tc rowSpan="3">
                  <a:txBody>
                    <a:bodyPr/>
                    <a:lstStyle/>
                    <a:p>
                      <a:pPr algn="ctr" rtl="0" fontAlgn="ctr"/>
                      <a:r>
                        <a:rPr lang="en-US" sz="1200" b="1" i="0" u="none" strike="noStrike">
                          <a:solidFill>
                            <a:srgbClr val="FFFFFF"/>
                          </a:solidFill>
                          <a:effectLst/>
                          <a:latin typeface="Trebuchet MS" panose="020B0703020202090204" pitchFamily="34" charset="0"/>
                        </a:rPr>
                        <a:t>Tree Based Classifier </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0C226"/>
                    </a:solidFill>
                  </a:tcPr>
                </a:tc>
                <a:tc>
                  <a:txBody>
                    <a:bodyPr/>
                    <a:lstStyle/>
                    <a:p>
                      <a:pPr algn="ctr" rtl="0" fontAlgn="ctr"/>
                      <a:r>
                        <a:rPr lang="en-US" sz="1200" b="1" i="0" u="none" strike="noStrike">
                          <a:solidFill>
                            <a:srgbClr val="FFFFFF"/>
                          </a:solidFill>
                          <a:effectLst/>
                          <a:latin typeface="Trebuchet MS" panose="020B0703020202090204" pitchFamily="34" charset="0"/>
                        </a:rPr>
                        <a:t>5</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0C226"/>
                    </a:solidFill>
                  </a:tcPr>
                </a:tc>
                <a:tc>
                  <a:txBody>
                    <a:bodyPr/>
                    <a:lstStyle/>
                    <a:p>
                      <a:pPr algn="ctr" rtl="0" fontAlgn="ctr"/>
                      <a:r>
                        <a:rPr lang="en-US" sz="1200" b="0" i="0" u="none" strike="noStrike">
                          <a:solidFill>
                            <a:srgbClr val="000000"/>
                          </a:solidFill>
                          <a:effectLst/>
                          <a:latin typeface="Trebuchet MS" panose="020B0703020202090204" pitchFamily="34" charset="0"/>
                        </a:rPr>
                        <a:t>Decision Tree</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9CD"/>
                    </a:solidFill>
                  </a:tcPr>
                </a:tc>
                <a:extLst>
                  <a:ext uri="{0D108BD9-81ED-4DB2-BD59-A6C34878D82A}">
                    <a16:rowId xmlns:a16="http://schemas.microsoft.com/office/drawing/2014/main" val="3688604312"/>
                  </a:ext>
                </a:extLst>
              </a:tr>
              <a:tr h="503973">
                <a:tc vMerge="1">
                  <a:txBody>
                    <a:bodyPr/>
                    <a:lstStyle/>
                    <a:p>
                      <a:endParaRPr lang="en-US"/>
                    </a:p>
                  </a:txBody>
                  <a:tcPr/>
                </a:tc>
                <a:tc>
                  <a:txBody>
                    <a:bodyPr/>
                    <a:lstStyle/>
                    <a:p>
                      <a:pPr algn="ctr" rtl="0" fontAlgn="ctr"/>
                      <a:r>
                        <a:rPr lang="en-US" sz="1200" b="1" i="0" u="none" strike="noStrike">
                          <a:solidFill>
                            <a:srgbClr val="FFFFFF"/>
                          </a:solidFill>
                          <a:effectLst/>
                          <a:latin typeface="Trebuchet MS" panose="020B0703020202090204" pitchFamily="34" charset="0"/>
                        </a:rPr>
                        <a:t>6</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0C226"/>
                    </a:solidFill>
                  </a:tcPr>
                </a:tc>
                <a:tc>
                  <a:txBody>
                    <a:bodyPr/>
                    <a:lstStyle/>
                    <a:p>
                      <a:pPr algn="ctr" rtl="0" fontAlgn="ctr"/>
                      <a:r>
                        <a:rPr lang="en-US" sz="1200" b="0" i="0" u="none" strike="noStrike">
                          <a:solidFill>
                            <a:srgbClr val="000000"/>
                          </a:solidFill>
                          <a:effectLst/>
                          <a:latin typeface="Trebuchet MS" panose="020B0703020202090204" pitchFamily="34" charset="0"/>
                        </a:rPr>
                        <a:t>Random Forest (Ensemble Bagging)</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F4E8"/>
                    </a:solidFill>
                  </a:tcPr>
                </a:tc>
                <a:extLst>
                  <a:ext uri="{0D108BD9-81ED-4DB2-BD59-A6C34878D82A}">
                    <a16:rowId xmlns:a16="http://schemas.microsoft.com/office/drawing/2014/main" val="4131235260"/>
                  </a:ext>
                </a:extLst>
              </a:tr>
              <a:tr h="503973">
                <a:tc vMerge="1">
                  <a:txBody>
                    <a:bodyPr/>
                    <a:lstStyle/>
                    <a:p>
                      <a:endParaRPr lang="en-US"/>
                    </a:p>
                  </a:txBody>
                  <a:tcPr/>
                </a:tc>
                <a:tc>
                  <a:txBody>
                    <a:bodyPr/>
                    <a:lstStyle/>
                    <a:p>
                      <a:pPr algn="ctr" rtl="0" fontAlgn="ctr"/>
                      <a:r>
                        <a:rPr lang="en-US" sz="1200" b="1" i="0" u="none" strike="noStrike">
                          <a:solidFill>
                            <a:srgbClr val="FFFFFF"/>
                          </a:solidFill>
                          <a:effectLst/>
                          <a:latin typeface="Trebuchet MS" panose="020B0703020202090204" pitchFamily="34" charset="0"/>
                        </a:rPr>
                        <a:t>7</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0C226"/>
                    </a:solidFill>
                  </a:tcPr>
                </a:tc>
                <a:tc>
                  <a:txBody>
                    <a:bodyPr/>
                    <a:lstStyle/>
                    <a:p>
                      <a:pPr algn="ctr" rtl="0" fontAlgn="ctr"/>
                      <a:r>
                        <a:rPr lang="en-US" sz="1200" b="0" i="0" u="none" strike="noStrike">
                          <a:solidFill>
                            <a:srgbClr val="000000"/>
                          </a:solidFill>
                          <a:effectLst/>
                          <a:latin typeface="Trebuchet MS" panose="020B0703020202090204" pitchFamily="34" charset="0"/>
                        </a:rPr>
                        <a:t>Gradient Boosting (Ensemble Boosting)</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9CD"/>
                    </a:solidFill>
                  </a:tcPr>
                </a:tc>
                <a:extLst>
                  <a:ext uri="{0D108BD9-81ED-4DB2-BD59-A6C34878D82A}">
                    <a16:rowId xmlns:a16="http://schemas.microsoft.com/office/drawing/2014/main" val="480504753"/>
                  </a:ext>
                </a:extLst>
              </a:tr>
              <a:tr h="503973">
                <a:tc rowSpan="3">
                  <a:txBody>
                    <a:bodyPr/>
                    <a:lstStyle/>
                    <a:p>
                      <a:pPr algn="ctr" rtl="0" fontAlgn="ctr"/>
                      <a:r>
                        <a:rPr lang="en-US" sz="1200" b="1" i="0" u="none" strike="noStrike">
                          <a:solidFill>
                            <a:srgbClr val="FFFFFF"/>
                          </a:solidFill>
                          <a:effectLst/>
                          <a:latin typeface="Trebuchet MS" panose="020B0703020202090204" pitchFamily="34" charset="0"/>
                        </a:rPr>
                        <a:t>Optimized Gradient Boosting</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90C226"/>
                    </a:solidFill>
                  </a:tcPr>
                </a:tc>
                <a:tc>
                  <a:txBody>
                    <a:bodyPr/>
                    <a:lstStyle/>
                    <a:p>
                      <a:pPr algn="ctr" rtl="0" fontAlgn="ctr"/>
                      <a:r>
                        <a:rPr lang="en-US" sz="1200" b="1" i="0" u="none" strike="noStrike">
                          <a:solidFill>
                            <a:srgbClr val="FFFFFF"/>
                          </a:solidFill>
                          <a:effectLst/>
                          <a:latin typeface="Trebuchet MS" panose="020B0703020202090204" pitchFamily="34" charset="0"/>
                        </a:rPr>
                        <a:t>8</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0C226"/>
                    </a:solidFill>
                  </a:tcPr>
                </a:tc>
                <a:tc>
                  <a:txBody>
                    <a:bodyPr/>
                    <a:lstStyle/>
                    <a:p>
                      <a:pPr algn="ctr" rtl="0" fontAlgn="ctr"/>
                      <a:r>
                        <a:rPr lang="en-US" sz="1200" b="0" i="0" u="none" strike="noStrike">
                          <a:solidFill>
                            <a:srgbClr val="000000"/>
                          </a:solidFill>
                          <a:effectLst/>
                          <a:latin typeface="Trebuchet MS" panose="020B0703020202090204" pitchFamily="34" charset="0"/>
                        </a:rPr>
                        <a:t>XGBoost (Ensemble Boosting)</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F4E8"/>
                    </a:solidFill>
                  </a:tcPr>
                </a:tc>
                <a:extLst>
                  <a:ext uri="{0D108BD9-81ED-4DB2-BD59-A6C34878D82A}">
                    <a16:rowId xmlns:a16="http://schemas.microsoft.com/office/drawing/2014/main" val="4256921067"/>
                  </a:ext>
                </a:extLst>
              </a:tr>
              <a:tr h="503973">
                <a:tc vMerge="1">
                  <a:txBody>
                    <a:bodyPr/>
                    <a:lstStyle/>
                    <a:p>
                      <a:endParaRPr lang="en-US"/>
                    </a:p>
                  </a:txBody>
                  <a:tcPr/>
                </a:tc>
                <a:tc>
                  <a:txBody>
                    <a:bodyPr/>
                    <a:lstStyle/>
                    <a:p>
                      <a:pPr algn="ctr" rtl="0" fontAlgn="ctr"/>
                      <a:r>
                        <a:rPr lang="en-US" sz="1200" b="1" i="0" u="none" strike="noStrike">
                          <a:solidFill>
                            <a:srgbClr val="FFFFFF"/>
                          </a:solidFill>
                          <a:effectLst/>
                          <a:latin typeface="Trebuchet MS" panose="020B0703020202090204" pitchFamily="34" charset="0"/>
                        </a:rPr>
                        <a:t>9</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0C226"/>
                    </a:solidFill>
                  </a:tcPr>
                </a:tc>
                <a:tc>
                  <a:txBody>
                    <a:bodyPr/>
                    <a:lstStyle/>
                    <a:p>
                      <a:pPr algn="ctr" rtl="0" fontAlgn="ctr"/>
                      <a:r>
                        <a:rPr lang="en-US" sz="1200" b="0" i="0" u="none" strike="noStrike">
                          <a:solidFill>
                            <a:srgbClr val="000000"/>
                          </a:solidFill>
                          <a:effectLst/>
                          <a:latin typeface="Trebuchet MS" panose="020B0703020202090204" pitchFamily="34" charset="0"/>
                        </a:rPr>
                        <a:t>LightGBM (Ensemble Boosting)</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9CD"/>
                    </a:solidFill>
                  </a:tcPr>
                </a:tc>
                <a:extLst>
                  <a:ext uri="{0D108BD9-81ED-4DB2-BD59-A6C34878D82A}">
                    <a16:rowId xmlns:a16="http://schemas.microsoft.com/office/drawing/2014/main" val="528318652"/>
                  </a:ext>
                </a:extLst>
              </a:tr>
              <a:tr h="503973">
                <a:tc vMerge="1">
                  <a:txBody>
                    <a:bodyPr/>
                    <a:lstStyle/>
                    <a:p>
                      <a:endParaRPr lang="en-US"/>
                    </a:p>
                  </a:txBody>
                  <a:tcPr/>
                </a:tc>
                <a:tc>
                  <a:txBody>
                    <a:bodyPr/>
                    <a:lstStyle/>
                    <a:p>
                      <a:pPr algn="ctr" rtl="0" fontAlgn="ctr"/>
                      <a:r>
                        <a:rPr lang="en-US" sz="1200" b="1" i="0" u="none" strike="noStrike">
                          <a:solidFill>
                            <a:srgbClr val="FFFFFF"/>
                          </a:solidFill>
                          <a:effectLst/>
                          <a:latin typeface="Trebuchet MS" panose="020B0703020202090204" pitchFamily="34" charset="0"/>
                        </a:rPr>
                        <a:t>10</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90C226"/>
                    </a:solidFill>
                  </a:tcPr>
                </a:tc>
                <a:tc>
                  <a:txBody>
                    <a:bodyPr/>
                    <a:lstStyle/>
                    <a:p>
                      <a:pPr algn="ctr" rtl="0" fontAlgn="ctr"/>
                      <a:r>
                        <a:rPr lang="en-US" sz="1200" b="0" i="0" u="none" strike="noStrike" dirty="0" err="1">
                          <a:solidFill>
                            <a:srgbClr val="000000"/>
                          </a:solidFill>
                          <a:effectLst/>
                          <a:latin typeface="Trebuchet MS" panose="020B0703020202090204" pitchFamily="34" charset="0"/>
                        </a:rPr>
                        <a:t>CatBoost</a:t>
                      </a:r>
                      <a:r>
                        <a:rPr lang="en-US" sz="1200" b="0" i="0" u="none" strike="noStrike" dirty="0">
                          <a:solidFill>
                            <a:srgbClr val="000000"/>
                          </a:solidFill>
                          <a:effectLst/>
                          <a:latin typeface="Trebuchet MS" panose="020B0703020202090204" pitchFamily="34" charset="0"/>
                        </a:rPr>
                        <a:t> (Ensemble Boosting)</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EEF4E8"/>
                    </a:solidFill>
                  </a:tcPr>
                </a:tc>
                <a:extLst>
                  <a:ext uri="{0D108BD9-81ED-4DB2-BD59-A6C34878D82A}">
                    <a16:rowId xmlns:a16="http://schemas.microsoft.com/office/drawing/2014/main" val="1178179531"/>
                  </a:ext>
                </a:extLst>
              </a:tr>
            </a:tbl>
          </a:graphicData>
        </a:graphic>
      </p:graphicFrame>
      <p:sp>
        <p:nvSpPr>
          <p:cNvPr id="6" name="TextBox 5">
            <a:extLst>
              <a:ext uri="{FF2B5EF4-FFF2-40B4-BE49-F238E27FC236}">
                <a16:creationId xmlns:a16="http://schemas.microsoft.com/office/drawing/2014/main" id="{9F9EEBB1-9266-DB4E-9F4D-E6A7DD886456}"/>
              </a:ext>
            </a:extLst>
          </p:cNvPr>
          <p:cNvSpPr txBox="1"/>
          <p:nvPr/>
        </p:nvSpPr>
        <p:spPr>
          <a:xfrm>
            <a:off x="6798130" y="4740791"/>
            <a:ext cx="4127145" cy="1384995"/>
          </a:xfrm>
          <a:prstGeom prst="rect">
            <a:avLst/>
          </a:prstGeom>
          <a:noFill/>
        </p:spPr>
        <p:txBody>
          <a:bodyPr wrap="square" rtlCol="0">
            <a:spAutoFit/>
          </a:bodyPr>
          <a:lstStyle/>
          <a:p>
            <a:pPr marL="342900" indent="-342900">
              <a:buAutoNum type="arabicPeriod"/>
            </a:pPr>
            <a:r>
              <a:rPr lang="en-US" sz="1400" dirty="0"/>
              <a:t>To gain better result, we explored 10 models with our dataset, identified the one with the best performance to be the final model. </a:t>
            </a:r>
          </a:p>
          <a:p>
            <a:pPr marL="342900" indent="-342900">
              <a:buAutoNum type="arabicPeriod"/>
            </a:pPr>
            <a:endParaRPr lang="en-US" sz="1400" dirty="0"/>
          </a:p>
          <a:p>
            <a:pPr marL="342900" indent="-342900">
              <a:buAutoNum type="arabicPeriod"/>
            </a:pPr>
            <a:r>
              <a:rPr lang="en-US" sz="1400" dirty="0"/>
              <a:t>You can find pros and cons for each model on this list from appendix</a:t>
            </a:r>
          </a:p>
        </p:txBody>
      </p:sp>
    </p:spTree>
    <p:extLst>
      <p:ext uri="{BB962C8B-B14F-4D97-AF65-F5344CB8AC3E}">
        <p14:creationId xmlns:p14="http://schemas.microsoft.com/office/powerpoint/2010/main" val="730594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DBDD-834B-0646-B3DC-F93A67F3170C}"/>
              </a:ext>
            </a:extLst>
          </p:cNvPr>
          <p:cNvSpPr>
            <a:spLocks noGrp="1"/>
          </p:cNvSpPr>
          <p:nvPr>
            <p:ph type="title"/>
          </p:nvPr>
        </p:nvSpPr>
        <p:spPr/>
        <p:txBody>
          <a:bodyPr/>
          <a:lstStyle/>
          <a:p>
            <a:r>
              <a:rPr lang="en-US" dirty="0"/>
              <a:t>Train/Test Split</a:t>
            </a:r>
            <a:br>
              <a:rPr lang="en-US" dirty="0"/>
            </a:br>
            <a:endParaRPr lang="en-US" dirty="0"/>
          </a:p>
        </p:txBody>
      </p:sp>
      <p:graphicFrame>
        <p:nvGraphicFramePr>
          <p:cNvPr id="4" name="Table 3">
            <a:extLst>
              <a:ext uri="{FF2B5EF4-FFF2-40B4-BE49-F238E27FC236}">
                <a16:creationId xmlns:a16="http://schemas.microsoft.com/office/drawing/2014/main" id="{FA08C9E1-DE54-9D4A-8723-337A8343C0C2}"/>
              </a:ext>
            </a:extLst>
          </p:cNvPr>
          <p:cNvGraphicFramePr>
            <a:graphicFrameLocks noGrp="1"/>
          </p:cNvGraphicFramePr>
          <p:nvPr>
            <p:extLst>
              <p:ext uri="{D42A27DB-BD31-4B8C-83A1-F6EECF244321}">
                <p14:modId xmlns:p14="http://schemas.microsoft.com/office/powerpoint/2010/main" val="1539986428"/>
              </p:ext>
            </p:extLst>
          </p:nvPr>
        </p:nvGraphicFramePr>
        <p:xfrm>
          <a:off x="677332" y="1469646"/>
          <a:ext cx="8172376" cy="1959356"/>
        </p:xfrm>
        <a:graphic>
          <a:graphicData uri="http://schemas.openxmlformats.org/drawingml/2006/table">
            <a:tbl>
              <a:tblPr firstRow="1" firstCol="1" bandRow="1">
                <a:tableStyleId>{5C22544A-7EE6-4342-B048-85BDC9FD1C3A}</a:tableStyleId>
              </a:tblPr>
              <a:tblGrid>
                <a:gridCol w="2042657">
                  <a:extLst>
                    <a:ext uri="{9D8B030D-6E8A-4147-A177-3AD203B41FA5}">
                      <a16:colId xmlns:a16="http://schemas.microsoft.com/office/drawing/2014/main" val="3190338788"/>
                    </a:ext>
                  </a:extLst>
                </a:gridCol>
                <a:gridCol w="2042657">
                  <a:extLst>
                    <a:ext uri="{9D8B030D-6E8A-4147-A177-3AD203B41FA5}">
                      <a16:colId xmlns:a16="http://schemas.microsoft.com/office/drawing/2014/main" val="2628938750"/>
                    </a:ext>
                  </a:extLst>
                </a:gridCol>
                <a:gridCol w="2043531">
                  <a:extLst>
                    <a:ext uri="{9D8B030D-6E8A-4147-A177-3AD203B41FA5}">
                      <a16:colId xmlns:a16="http://schemas.microsoft.com/office/drawing/2014/main" val="819533955"/>
                    </a:ext>
                  </a:extLst>
                </a:gridCol>
                <a:gridCol w="2043531">
                  <a:extLst>
                    <a:ext uri="{9D8B030D-6E8A-4147-A177-3AD203B41FA5}">
                      <a16:colId xmlns:a16="http://schemas.microsoft.com/office/drawing/2014/main" val="2545585307"/>
                    </a:ext>
                  </a:extLst>
                </a:gridCol>
              </a:tblGrid>
              <a:tr h="489839">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non-Target Count</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Target Count</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Target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5547376"/>
                  </a:ext>
                </a:extLst>
              </a:tr>
              <a:tr h="489839">
                <a:tc>
                  <a:txBody>
                    <a:bodyPr/>
                    <a:lstStyle/>
                    <a:p>
                      <a:pPr marL="0" marR="0">
                        <a:spcBef>
                          <a:spcPts val="0"/>
                        </a:spcBef>
                        <a:spcAft>
                          <a:spcPts val="0"/>
                        </a:spcAft>
                      </a:pPr>
                      <a:r>
                        <a:rPr lang="en-US" sz="1600">
                          <a:effectLst/>
                        </a:rPr>
                        <a:t>Full Dataset</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15,934</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2,425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13.209</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30037144"/>
                  </a:ext>
                </a:extLst>
              </a:tr>
              <a:tr h="489839">
                <a:tc>
                  <a:txBody>
                    <a:bodyPr/>
                    <a:lstStyle/>
                    <a:p>
                      <a:pPr marL="0" marR="0">
                        <a:spcBef>
                          <a:spcPts val="0"/>
                        </a:spcBef>
                        <a:spcAft>
                          <a:spcPts val="0"/>
                        </a:spcAft>
                      </a:pPr>
                      <a:r>
                        <a:rPr lang="en-US" sz="1600">
                          <a:effectLst/>
                        </a:rPr>
                        <a:t>Training set</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11,154 (70%)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1,697</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13.205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92575381"/>
                  </a:ext>
                </a:extLst>
              </a:tr>
              <a:tr h="489839">
                <a:tc>
                  <a:txBody>
                    <a:bodyPr/>
                    <a:lstStyle/>
                    <a:p>
                      <a:pPr marL="0" marR="0">
                        <a:spcBef>
                          <a:spcPts val="0"/>
                        </a:spcBef>
                        <a:spcAft>
                          <a:spcPts val="0"/>
                        </a:spcAft>
                      </a:pPr>
                      <a:r>
                        <a:rPr lang="en-US" sz="1600">
                          <a:effectLst/>
                        </a:rPr>
                        <a:t>Testing set</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4,780 (30%)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728</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13.217</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9101168"/>
                  </a:ext>
                </a:extLst>
              </a:tr>
            </a:tbl>
          </a:graphicData>
        </a:graphic>
      </p:graphicFrame>
      <p:graphicFrame>
        <p:nvGraphicFramePr>
          <p:cNvPr id="6" name="Diagram 5">
            <a:extLst>
              <a:ext uri="{FF2B5EF4-FFF2-40B4-BE49-F238E27FC236}">
                <a16:creationId xmlns:a16="http://schemas.microsoft.com/office/drawing/2014/main" id="{347E1613-0014-B746-8F5F-E6E215962BF7}"/>
              </a:ext>
            </a:extLst>
          </p:cNvPr>
          <p:cNvGraphicFramePr/>
          <p:nvPr>
            <p:extLst>
              <p:ext uri="{D42A27DB-BD31-4B8C-83A1-F6EECF244321}">
                <p14:modId xmlns:p14="http://schemas.microsoft.com/office/powerpoint/2010/main" val="2912531667"/>
              </p:ext>
            </p:extLst>
          </p:nvPr>
        </p:nvGraphicFramePr>
        <p:xfrm>
          <a:off x="677332" y="201243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568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6AAC-DC06-1347-B546-269BAD6B8B53}"/>
              </a:ext>
            </a:extLst>
          </p:cNvPr>
          <p:cNvSpPr>
            <a:spLocks noGrp="1"/>
          </p:cNvSpPr>
          <p:nvPr>
            <p:ph type="title"/>
          </p:nvPr>
        </p:nvSpPr>
        <p:spPr/>
        <p:txBody>
          <a:bodyPr/>
          <a:lstStyle/>
          <a:p>
            <a:r>
              <a:rPr lang="en-US" dirty="0"/>
              <a:t>Metrics</a:t>
            </a:r>
          </a:p>
        </p:txBody>
      </p:sp>
      <p:sp>
        <p:nvSpPr>
          <p:cNvPr id="3" name="Content Placeholder 2">
            <a:extLst>
              <a:ext uri="{FF2B5EF4-FFF2-40B4-BE49-F238E27FC236}">
                <a16:creationId xmlns:a16="http://schemas.microsoft.com/office/drawing/2014/main" id="{B3195DDF-F209-984F-8782-3A140928A612}"/>
              </a:ext>
            </a:extLst>
          </p:cNvPr>
          <p:cNvSpPr>
            <a:spLocks noGrp="1"/>
          </p:cNvSpPr>
          <p:nvPr>
            <p:ph idx="1"/>
          </p:nvPr>
        </p:nvSpPr>
        <p:spPr>
          <a:xfrm>
            <a:off x="677334" y="1488613"/>
            <a:ext cx="6312045" cy="3880773"/>
          </a:xfrm>
        </p:spPr>
        <p:txBody>
          <a:bodyPr>
            <a:normAutofit/>
          </a:bodyPr>
          <a:lstStyle/>
          <a:p>
            <a:r>
              <a:rPr lang="en-US" dirty="0"/>
              <a:t>Precision</a:t>
            </a:r>
          </a:p>
          <a:p>
            <a:r>
              <a:rPr lang="en-US" dirty="0"/>
              <a:t>Recall </a:t>
            </a:r>
          </a:p>
          <a:p>
            <a:r>
              <a:rPr lang="en-US" dirty="0"/>
              <a:t>F1score</a:t>
            </a:r>
          </a:p>
          <a:p>
            <a:r>
              <a:rPr lang="en-US" dirty="0"/>
              <a:t>ROC_AUC</a:t>
            </a:r>
          </a:p>
          <a:p>
            <a:r>
              <a:rPr lang="en-US" dirty="0"/>
              <a:t>Customized metrics:</a:t>
            </a:r>
          </a:p>
          <a:p>
            <a:pPr lvl="1">
              <a:lnSpc>
                <a:spcPct val="107000"/>
              </a:lnSpc>
              <a:spcBef>
                <a:spcPts val="0"/>
              </a:spcBef>
              <a:buFont typeface="+mj-lt"/>
              <a:buAutoNum type="arabicParenR"/>
            </a:pPr>
            <a:r>
              <a:rPr lang="en-US" sz="1400" dirty="0">
                <a:highlight>
                  <a:srgbClr val="FFFF00"/>
                </a:highlight>
                <a:latin typeface="Times New Roman" panose="02020603050405020304" pitchFamily="18" charset="0"/>
                <a:ea typeface="Calibri" panose="020F0502020204030204" pitchFamily="34" charset="0"/>
                <a:cs typeface="Times New Roman" panose="02020603050405020304" pitchFamily="18" charset="0"/>
              </a:rPr>
              <a:t>Target in top 20%</a:t>
            </a:r>
            <a:r>
              <a:rPr lang="en-US" sz="1400" dirty="0">
                <a:latin typeface="Times New Roman" panose="02020603050405020304" pitchFamily="18" charset="0"/>
                <a:ea typeface="Calibri" panose="020F0502020204030204" pitchFamily="34" charset="0"/>
                <a:cs typeface="Times New Roman" panose="02020603050405020304" pitchFamily="18" charset="0"/>
              </a:rPr>
              <a:t>: the number of positive classes the model is able to catch within the top 20% of the test dataset when you sort the test dataset by their prediction scores (predicted probabilities) in descending order.</a:t>
            </a:r>
          </a:p>
          <a:p>
            <a:pPr lvl="1">
              <a:lnSpc>
                <a:spcPct val="107000"/>
              </a:lnSpc>
              <a:spcBef>
                <a:spcPts val="0"/>
              </a:spcBef>
              <a:buFont typeface="+mj-lt"/>
              <a:buAutoNum type="arabicParenR"/>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0"/>
              </a:spcBef>
              <a:buFont typeface="+mj-lt"/>
              <a:buAutoNum type="arabicParenR"/>
            </a:pPr>
            <a:r>
              <a:rPr lang="en-US" sz="1400" dirty="0">
                <a:highlight>
                  <a:srgbClr val="FFFF00"/>
                </a:highlight>
                <a:latin typeface="Times New Roman" panose="02020603050405020304" pitchFamily="18" charset="0"/>
                <a:ea typeface="Calibri" panose="020F0502020204030204" pitchFamily="34" charset="0"/>
                <a:cs typeface="Times New Roman" panose="02020603050405020304" pitchFamily="18" charset="0"/>
              </a:rPr>
              <a:t>Target in top 50</a:t>
            </a:r>
            <a:r>
              <a:rPr lang="en-US" sz="1400" dirty="0">
                <a:latin typeface="Times New Roman" panose="02020603050405020304" pitchFamily="18" charset="0"/>
                <a:ea typeface="Calibri" panose="020F0502020204030204" pitchFamily="34" charset="0"/>
                <a:cs typeface="Times New Roman" panose="02020603050405020304" pitchFamily="18" charset="0"/>
              </a:rPr>
              <a:t>%: the number of the positive classes the model is able to catch within the top 50% of the dataset when you sort the test dataset by their prediction scores (predicted probabilities) in descending order.</a:t>
            </a:r>
            <a:r>
              <a:rPr lang="en-US" sz="14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p>
          <a:p>
            <a:pPr marL="0" indent="0">
              <a:lnSpc>
                <a:spcPct val="107000"/>
              </a:lnSpc>
              <a:spcBef>
                <a:spcPts val="0"/>
              </a:spcBef>
              <a:buNone/>
            </a:pPr>
            <a:r>
              <a:rPr lang="en-US" sz="14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*There are 728 positive classes (Target) in the Testing set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011590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1833D30-5999-1645-92E5-61E9C60139B8}"/>
              </a:ext>
            </a:extLst>
          </p:cNvPr>
          <p:cNvSpPr>
            <a:spLocks noGrp="1"/>
          </p:cNvSpPr>
          <p:nvPr>
            <p:ph type="title"/>
          </p:nvPr>
        </p:nvSpPr>
        <p:spPr>
          <a:xfrm>
            <a:off x="495300" y="536027"/>
            <a:ext cx="9636672" cy="1320800"/>
          </a:xfrm>
        </p:spPr>
        <p:txBody>
          <a:bodyPr/>
          <a:lstStyle/>
          <a:p>
            <a:r>
              <a:rPr lang="en-US" dirty="0"/>
              <a:t>Best Model: Gradient Boosting</a:t>
            </a:r>
          </a:p>
        </p:txBody>
      </p:sp>
      <p:sp>
        <p:nvSpPr>
          <p:cNvPr id="5" name="TextBox 4">
            <a:extLst>
              <a:ext uri="{FF2B5EF4-FFF2-40B4-BE49-F238E27FC236}">
                <a16:creationId xmlns:a16="http://schemas.microsoft.com/office/drawing/2014/main" id="{BBAC56FD-82AF-B741-A1A2-DE97DD9B39AE}"/>
              </a:ext>
            </a:extLst>
          </p:cNvPr>
          <p:cNvSpPr txBox="1"/>
          <p:nvPr/>
        </p:nvSpPr>
        <p:spPr>
          <a:xfrm>
            <a:off x="1787681" y="1137712"/>
            <a:ext cx="1418897" cy="369332"/>
          </a:xfrm>
          <a:prstGeom prst="rect">
            <a:avLst/>
          </a:prstGeom>
          <a:noFill/>
        </p:spPr>
        <p:txBody>
          <a:bodyPr wrap="square" rtlCol="0">
            <a:spAutoFit/>
          </a:bodyPr>
          <a:lstStyle/>
          <a:p>
            <a:r>
              <a:rPr lang="en-US" dirty="0"/>
              <a:t>Training </a:t>
            </a:r>
          </a:p>
        </p:txBody>
      </p:sp>
      <p:sp>
        <p:nvSpPr>
          <p:cNvPr id="6" name="TextBox 5">
            <a:extLst>
              <a:ext uri="{FF2B5EF4-FFF2-40B4-BE49-F238E27FC236}">
                <a16:creationId xmlns:a16="http://schemas.microsoft.com/office/drawing/2014/main" id="{CC6655E4-0F57-E642-91A4-681DED35E5C3}"/>
              </a:ext>
            </a:extLst>
          </p:cNvPr>
          <p:cNvSpPr txBox="1"/>
          <p:nvPr/>
        </p:nvSpPr>
        <p:spPr>
          <a:xfrm>
            <a:off x="6106510" y="1137712"/>
            <a:ext cx="1418897" cy="369332"/>
          </a:xfrm>
          <a:prstGeom prst="rect">
            <a:avLst/>
          </a:prstGeom>
          <a:noFill/>
        </p:spPr>
        <p:txBody>
          <a:bodyPr wrap="square" rtlCol="0">
            <a:spAutoFit/>
          </a:bodyPr>
          <a:lstStyle/>
          <a:p>
            <a:r>
              <a:rPr lang="en-US" dirty="0"/>
              <a:t>Testing</a:t>
            </a:r>
          </a:p>
        </p:txBody>
      </p:sp>
      <p:pic>
        <p:nvPicPr>
          <p:cNvPr id="4" name="Picture 3">
            <a:extLst>
              <a:ext uri="{FF2B5EF4-FFF2-40B4-BE49-F238E27FC236}">
                <a16:creationId xmlns:a16="http://schemas.microsoft.com/office/drawing/2014/main" id="{88116B3C-4592-F04C-BBAF-A695B7623A8F}"/>
              </a:ext>
            </a:extLst>
          </p:cNvPr>
          <p:cNvPicPr>
            <a:picLocks noChangeAspect="1"/>
          </p:cNvPicPr>
          <p:nvPr/>
        </p:nvPicPr>
        <p:blipFill>
          <a:blip r:embed="rId2"/>
          <a:stretch>
            <a:fillRect/>
          </a:stretch>
        </p:blipFill>
        <p:spPr>
          <a:xfrm>
            <a:off x="373617" y="1581183"/>
            <a:ext cx="4247024" cy="513753"/>
          </a:xfrm>
          <a:prstGeom prst="rect">
            <a:avLst/>
          </a:prstGeom>
        </p:spPr>
      </p:pic>
      <p:pic>
        <p:nvPicPr>
          <p:cNvPr id="14" name="Picture 13">
            <a:extLst>
              <a:ext uri="{FF2B5EF4-FFF2-40B4-BE49-F238E27FC236}">
                <a16:creationId xmlns:a16="http://schemas.microsoft.com/office/drawing/2014/main" id="{5B90FA92-9620-994D-ACFC-1D6EF18267B2}"/>
              </a:ext>
            </a:extLst>
          </p:cNvPr>
          <p:cNvPicPr>
            <a:picLocks noChangeAspect="1"/>
          </p:cNvPicPr>
          <p:nvPr/>
        </p:nvPicPr>
        <p:blipFill>
          <a:blip r:embed="rId3"/>
          <a:stretch>
            <a:fillRect/>
          </a:stretch>
        </p:blipFill>
        <p:spPr>
          <a:xfrm>
            <a:off x="4752834" y="1597359"/>
            <a:ext cx="4281274" cy="530878"/>
          </a:xfrm>
          <a:prstGeom prst="rect">
            <a:avLst/>
          </a:prstGeom>
        </p:spPr>
      </p:pic>
      <p:pic>
        <p:nvPicPr>
          <p:cNvPr id="15" name="Picture 14">
            <a:extLst>
              <a:ext uri="{FF2B5EF4-FFF2-40B4-BE49-F238E27FC236}">
                <a16:creationId xmlns:a16="http://schemas.microsoft.com/office/drawing/2014/main" id="{5CD723C9-946C-954B-936A-49622A331917}"/>
              </a:ext>
            </a:extLst>
          </p:cNvPr>
          <p:cNvPicPr>
            <a:picLocks noChangeAspect="1"/>
          </p:cNvPicPr>
          <p:nvPr/>
        </p:nvPicPr>
        <p:blipFill>
          <a:blip r:embed="rId4"/>
          <a:stretch>
            <a:fillRect/>
          </a:stretch>
        </p:blipFill>
        <p:spPr>
          <a:xfrm>
            <a:off x="571722" y="2160139"/>
            <a:ext cx="3842698" cy="2275773"/>
          </a:xfrm>
          <a:prstGeom prst="rect">
            <a:avLst/>
          </a:prstGeom>
        </p:spPr>
      </p:pic>
      <p:pic>
        <p:nvPicPr>
          <p:cNvPr id="16" name="Picture 15">
            <a:extLst>
              <a:ext uri="{FF2B5EF4-FFF2-40B4-BE49-F238E27FC236}">
                <a16:creationId xmlns:a16="http://schemas.microsoft.com/office/drawing/2014/main" id="{DBC4E156-2946-2841-8D7D-221207116786}"/>
              </a:ext>
            </a:extLst>
          </p:cNvPr>
          <p:cNvPicPr>
            <a:picLocks noChangeAspect="1"/>
          </p:cNvPicPr>
          <p:nvPr/>
        </p:nvPicPr>
        <p:blipFill>
          <a:blip r:embed="rId5"/>
          <a:stretch>
            <a:fillRect/>
          </a:stretch>
        </p:blipFill>
        <p:spPr>
          <a:xfrm>
            <a:off x="4850961" y="2143216"/>
            <a:ext cx="3842698" cy="2275773"/>
          </a:xfrm>
          <a:prstGeom prst="rect">
            <a:avLst/>
          </a:prstGeom>
        </p:spPr>
      </p:pic>
      <p:pic>
        <p:nvPicPr>
          <p:cNvPr id="17" name="Picture 16">
            <a:extLst>
              <a:ext uri="{FF2B5EF4-FFF2-40B4-BE49-F238E27FC236}">
                <a16:creationId xmlns:a16="http://schemas.microsoft.com/office/drawing/2014/main" id="{D046278D-0AF1-4742-8480-F8E67DA78DEA}"/>
              </a:ext>
            </a:extLst>
          </p:cNvPr>
          <p:cNvPicPr>
            <a:picLocks noChangeAspect="1"/>
          </p:cNvPicPr>
          <p:nvPr/>
        </p:nvPicPr>
        <p:blipFill>
          <a:blip r:embed="rId6"/>
          <a:stretch>
            <a:fillRect/>
          </a:stretch>
        </p:blipFill>
        <p:spPr>
          <a:xfrm>
            <a:off x="334890" y="4435912"/>
            <a:ext cx="4285752" cy="2408365"/>
          </a:xfrm>
          <a:prstGeom prst="rect">
            <a:avLst/>
          </a:prstGeom>
        </p:spPr>
      </p:pic>
      <p:pic>
        <p:nvPicPr>
          <p:cNvPr id="18" name="Picture 17">
            <a:extLst>
              <a:ext uri="{FF2B5EF4-FFF2-40B4-BE49-F238E27FC236}">
                <a16:creationId xmlns:a16="http://schemas.microsoft.com/office/drawing/2014/main" id="{8ACFD37F-7677-474E-ADA3-6141BE4D3177}"/>
              </a:ext>
            </a:extLst>
          </p:cNvPr>
          <p:cNvPicPr>
            <a:picLocks noChangeAspect="1"/>
          </p:cNvPicPr>
          <p:nvPr/>
        </p:nvPicPr>
        <p:blipFill>
          <a:blip r:embed="rId7"/>
          <a:stretch>
            <a:fillRect/>
          </a:stretch>
        </p:blipFill>
        <p:spPr>
          <a:xfrm>
            <a:off x="4850961" y="4433968"/>
            <a:ext cx="4103852" cy="2350388"/>
          </a:xfrm>
          <a:prstGeom prst="rect">
            <a:avLst/>
          </a:prstGeom>
        </p:spPr>
      </p:pic>
    </p:spTree>
    <p:extLst>
      <p:ext uri="{BB962C8B-B14F-4D97-AF65-F5344CB8AC3E}">
        <p14:creationId xmlns:p14="http://schemas.microsoft.com/office/powerpoint/2010/main" val="4091149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9A7DE-E1BD-5146-9513-FD7841F941D8}"/>
              </a:ext>
            </a:extLst>
          </p:cNvPr>
          <p:cNvSpPr>
            <a:spLocks noGrp="1"/>
          </p:cNvSpPr>
          <p:nvPr>
            <p:ph type="title"/>
          </p:nvPr>
        </p:nvSpPr>
        <p:spPr/>
        <p:txBody>
          <a:bodyPr/>
          <a:lstStyle/>
          <a:p>
            <a:r>
              <a:rPr lang="en-US" dirty="0"/>
              <a:t>TOC</a:t>
            </a:r>
          </a:p>
        </p:txBody>
      </p:sp>
      <p:sp>
        <p:nvSpPr>
          <p:cNvPr id="3" name="Content Placeholder 2">
            <a:extLst>
              <a:ext uri="{FF2B5EF4-FFF2-40B4-BE49-F238E27FC236}">
                <a16:creationId xmlns:a16="http://schemas.microsoft.com/office/drawing/2014/main" id="{1634ED55-92DD-5B41-A948-AC3A08A99DD7}"/>
              </a:ext>
            </a:extLst>
          </p:cNvPr>
          <p:cNvSpPr>
            <a:spLocks noGrp="1"/>
          </p:cNvSpPr>
          <p:nvPr>
            <p:ph idx="1"/>
          </p:nvPr>
        </p:nvSpPr>
        <p:spPr/>
        <p:txBody>
          <a:bodyPr/>
          <a:lstStyle/>
          <a:p>
            <a:r>
              <a:rPr lang="en-US" dirty="0"/>
              <a:t>Overview</a:t>
            </a:r>
          </a:p>
          <a:p>
            <a:r>
              <a:rPr lang="en-US" dirty="0"/>
              <a:t>Problem Identification</a:t>
            </a:r>
          </a:p>
          <a:p>
            <a:r>
              <a:rPr lang="en-US" dirty="0"/>
              <a:t>Dataset description</a:t>
            </a:r>
          </a:p>
          <a:p>
            <a:r>
              <a:rPr lang="en-US" dirty="0"/>
              <a:t>Data Wrangling </a:t>
            </a:r>
          </a:p>
          <a:p>
            <a:r>
              <a:rPr lang="en-US" dirty="0"/>
              <a:t>Key Findings </a:t>
            </a:r>
          </a:p>
          <a:p>
            <a:r>
              <a:rPr lang="en-US" dirty="0"/>
              <a:t>Modeling and Analysis</a:t>
            </a:r>
          </a:p>
          <a:p>
            <a:r>
              <a:rPr lang="en-US" dirty="0"/>
              <a:t>Summary and Recommendation </a:t>
            </a:r>
          </a:p>
          <a:p>
            <a:r>
              <a:rPr lang="en-US" dirty="0"/>
              <a:t>Appendix</a:t>
            </a:r>
          </a:p>
        </p:txBody>
      </p:sp>
    </p:spTree>
    <p:extLst>
      <p:ext uri="{BB962C8B-B14F-4D97-AF65-F5344CB8AC3E}">
        <p14:creationId xmlns:p14="http://schemas.microsoft.com/office/powerpoint/2010/main" val="2332753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1833D30-5999-1645-92E5-61E9C60139B8}"/>
              </a:ext>
            </a:extLst>
          </p:cNvPr>
          <p:cNvSpPr>
            <a:spLocks noGrp="1"/>
          </p:cNvSpPr>
          <p:nvPr>
            <p:ph type="title"/>
          </p:nvPr>
        </p:nvSpPr>
        <p:spPr>
          <a:xfrm>
            <a:off x="495299" y="536027"/>
            <a:ext cx="10454351" cy="1320800"/>
          </a:xfrm>
        </p:spPr>
        <p:txBody>
          <a:bodyPr/>
          <a:lstStyle/>
          <a:p>
            <a:r>
              <a:rPr lang="en-US" dirty="0"/>
              <a:t>Worst Model: Support Vector Machine</a:t>
            </a:r>
          </a:p>
        </p:txBody>
      </p:sp>
      <p:sp>
        <p:nvSpPr>
          <p:cNvPr id="7" name="TextBox 6">
            <a:extLst>
              <a:ext uri="{FF2B5EF4-FFF2-40B4-BE49-F238E27FC236}">
                <a16:creationId xmlns:a16="http://schemas.microsoft.com/office/drawing/2014/main" id="{D965D618-55A8-C84B-A8D0-1567E4AED233}"/>
              </a:ext>
            </a:extLst>
          </p:cNvPr>
          <p:cNvSpPr txBox="1"/>
          <p:nvPr/>
        </p:nvSpPr>
        <p:spPr>
          <a:xfrm>
            <a:off x="1777171" y="1368938"/>
            <a:ext cx="1418897" cy="369332"/>
          </a:xfrm>
          <a:prstGeom prst="rect">
            <a:avLst/>
          </a:prstGeom>
          <a:noFill/>
        </p:spPr>
        <p:txBody>
          <a:bodyPr wrap="square" rtlCol="0">
            <a:spAutoFit/>
          </a:bodyPr>
          <a:lstStyle/>
          <a:p>
            <a:r>
              <a:rPr lang="en-US" dirty="0"/>
              <a:t>Training </a:t>
            </a:r>
          </a:p>
        </p:txBody>
      </p:sp>
      <p:sp>
        <p:nvSpPr>
          <p:cNvPr id="9" name="TextBox 8">
            <a:extLst>
              <a:ext uri="{FF2B5EF4-FFF2-40B4-BE49-F238E27FC236}">
                <a16:creationId xmlns:a16="http://schemas.microsoft.com/office/drawing/2014/main" id="{62D74826-54AA-D941-A6EA-7B96621179FD}"/>
              </a:ext>
            </a:extLst>
          </p:cNvPr>
          <p:cNvSpPr txBox="1"/>
          <p:nvPr/>
        </p:nvSpPr>
        <p:spPr>
          <a:xfrm>
            <a:off x="6249491" y="1363732"/>
            <a:ext cx="1418897" cy="369332"/>
          </a:xfrm>
          <a:prstGeom prst="rect">
            <a:avLst/>
          </a:prstGeom>
          <a:noFill/>
        </p:spPr>
        <p:txBody>
          <a:bodyPr wrap="square" rtlCol="0">
            <a:spAutoFit/>
          </a:bodyPr>
          <a:lstStyle/>
          <a:p>
            <a:r>
              <a:rPr lang="en-US" dirty="0"/>
              <a:t>Testing</a:t>
            </a:r>
          </a:p>
        </p:txBody>
      </p:sp>
      <p:pic>
        <p:nvPicPr>
          <p:cNvPr id="6" name="Picture 5">
            <a:extLst>
              <a:ext uri="{FF2B5EF4-FFF2-40B4-BE49-F238E27FC236}">
                <a16:creationId xmlns:a16="http://schemas.microsoft.com/office/drawing/2014/main" id="{53E3F836-B726-DE45-B1CB-FA61F656794C}"/>
              </a:ext>
            </a:extLst>
          </p:cNvPr>
          <p:cNvPicPr>
            <a:picLocks noChangeAspect="1"/>
          </p:cNvPicPr>
          <p:nvPr/>
        </p:nvPicPr>
        <p:blipFill>
          <a:blip r:embed="rId2"/>
          <a:stretch>
            <a:fillRect/>
          </a:stretch>
        </p:blipFill>
        <p:spPr>
          <a:xfrm>
            <a:off x="500378" y="1810229"/>
            <a:ext cx="4280716" cy="503614"/>
          </a:xfrm>
          <a:prstGeom prst="rect">
            <a:avLst/>
          </a:prstGeom>
        </p:spPr>
      </p:pic>
      <p:pic>
        <p:nvPicPr>
          <p:cNvPr id="8" name="Picture 7">
            <a:extLst>
              <a:ext uri="{FF2B5EF4-FFF2-40B4-BE49-F238E27FC236}">
                <a16:creationId xmlns:a16="http://schemas.microsoft.com/office/drawing/2014/main" id="{1401ECF3-E236-8048-937C-97FE8FF069DD}"/>
              </a:ext>
            </a:extLst>
          </p:cNvPr>
          <p:cNvPicPr>
            <a:picLocks noChangeAspect="1"/>
          </p:cNvPicPr>
          <p:nvPr/>
        </p:nvPicPr>
        <p:blipFill>
          <a:blip r:embed="rId3"/>
          <a:stretch>
            <a:fillRect/>
          </a:stretch>
        </p:blipFill>
        <p:spPr>
          <a:xfrm>
            <a:off x="5037884" y="1797134"/>
            <a:ext cx="4515739" cy="501749"/>
          </a:xfrm>
          <a:prstGeom prst="rect">
            <a:avLst/>
          </a:prstGeom>
        </p:spPr>
      </p:pic>
      <p:pic>
        <p:nvPicPr>
          <p:cNvPr id="11" name="Picture 10">
            <a:extLst>
              <a:ext uri="{FF2B5EF4-FFF2-40B4-BE49-F238E27FC236}">
                <a16:creationId xmlns:a16="http://schemas.microsoft.com/office/drawing/2014/main" id="{D81C2093-9820-0E4D-951C-E3F614942803}"/>
              </a:ext>
            </a:extLst>
          </p:cNvPr>
          <p:cNvPicPr>
            <a:picLocks noChangeAspect="1"/>
          </p:cNvPicPr>
          <p:nvPr/>
        </p:nvPicPr>
        <p:blipFill>
          <a:blip r:embed="rId4"/>
          <a:stretch>
            <a:fillRect/>
          </a:stretch>
        </p:blipFill>
        <p:spPr>
          <a:xfrm>
            <a:off x="815688" y="2277864"/>
            <a:ext cx="3759169" cy="2266293"/>
          </a:xfrm>
          <a:prstGeom prst="rect">
            <a:avLst/>
          </a:prstGeom>
        </p:spPr>
      </p:pic>
      <p:pic>
        <p:nvPicPr>
          <p:cNvPr id="12" name="Picture 11">
            <a:extLst>
              <a:ext uri="{FF2B5EF4-FFF2-40B4-BE49-F238E27FC236}">
                <a16:creationId xmlns:a16="http://schemas.microsoft.com/office/drawing/2014/main" id="{6918E6A8-01F8-1D4F-A441-E09501AC0D8E}"/>
              </a:ext>
            </a:extLst>
          </p:cNvPr>
          <p:cNvPicPr>
            <a:picLocks noChangeAspect="1"/>
          </p:cNvPicPr>
          <p:nvPr/>
        </p:nvPicPr>
        <p:blipFill>
          <a:blip r:embed="rId5"/>
          <a:stretch>
            <a:fillRect/>
          </a:stretch>
        </p:blipFill>
        <p:spPr>
          <a:xfrm>
            <a:off x="4915993" y="2284858"/>
            <a:ext cx="3759169" cy="2284280"/>
          </a:xfrm>
          <a:prstGeom prst="rect">
            <a:avLst/>
          </a:prstGeom>
        </p:spPr>
      </p:pic>
      <p:pic>
        <p:nvPicPr>
          <p:cNvPr id="14" name="Picture 13">
            <a:extLst>
              <a:ext uri="{FF2B5EF4-FFF2-40B4-BE49-F238E27FC236}">
                <a16:creationId xmlns:a16="http://schemas.microsoft.com/office/drawing/2014/main" id="{DA9D045C-52E0-3E4E-BAEC-E28535E08C18}"/>
              </a:ext>
            </a:extLst>
          </p:cNvPr>
          <p:cNvPicPr>
            <a:picLocks noChangeAspect="1"/>
          </p:cNvPicPr>
          <p:nvPr/>
        </p:nvPicPr>
        <p:blipFill>
          <a:blip r:embed="rId6"/>
          <a:stretch>
            <a:fillRect/>
          </a:stretch>
        </p:blipFill>
        <p:spPr>
          <a:xfrm>
            <a:off x="707769" y="4544157"/>
            <a:ext cx="3867088" cy="2248307"/>
          </a:xfrm>
          <a:prstGeom prst="rect">
            <a:avLst/>
          </a:prstGeom>
        </p:spPr>
      </p:pic>
      <p:pic>
        <p:nvPicPr>
          <p:cNvPr id="18" name="Picture 17">
            <a:extLst>
              <a:ext uri="{FF2B5EF4-FFF2-40B4-BE49-F238E27FC236}">
                <a16:creationId xmlns:a16="http://schemas.microsoft.com/office/drawing/2014/main" id="{9C2D0552-E925-314A-9ABD-75365AE957B3}"/>
              </a:ext>
            </a:extLst>
          </p:cNvPr>
          <p:cNvPicPr>
            <a:picLocks noChangeAspect="1"/>
          </p:cNvPicPr>
          <p:nvPr/>
        </p:nvPicPr>
        <p:blipFill>
          <a:blip r:embed="rId7"/>
          <a:stretch>
            <a:fillRect/>
          </a:stretch>
        </p:blipFill>
        <p:spPr>
          <a:xfrm>
            <a:off x="4781094" y="4559117"/>
            <a:ext cx="4028966" cy="2266293"/>
          </a:xfrm>
          <a:prstGeom prst="rect">
            <a:avLst/>
          </a:prstGeom>
        </p:spPr>
      </p:pic>
      <p:sp>
        <p:nvSpPr>
          <p:cNvPr id="15" name="TextBox 14">
            <a:extLst>
              <a:ext uri="{FF2B5EF4-FFF2-40B4-BE49-F238E27FC236}">
                <a16:creationId xmlns:a16="http://schemas.microsoft.com/office/drawing/2014/main" id="{C7EAEB5D-8B37-9D4E-9874-FDC4A03C61A2}"/>
              </a:ext>
            </a:extLst>
          </p:cNvPr>
          <p:cNvSpPr txBox="1"/>
          <p:nvPr/>
        </p:nvSpPr>
        <p:spPr>
          <a:xfrm>
            <a:off x="524172" y="1106992"/>
            <a:ext cx="3493829" cy="246221"/>
          </a:xfrm>
          <a:prstGeom prst="rect">
            <a:avLst/>
          </a:prstGeom>
          <a:noFill/>
        </p:spPr>
        <p:txBody>
          <a:bodyPr wrap="square" rtlCol="0">
            <a:spAutoFit/>
          </a:bodyPr>
          <a:lstStyle/>
          <a:p>
            <a:r>
              <a:rPr lang="en-US" sz="1000" dirty="0">
                <a:solidFill>
                  <a:srgbClr val="FF0000"/>
                </a:solidFill>
              </a:rPr>
              <a:t>The result for other models can be found in Appendix </a:t>
            </a:r>
          </a:p>
        </p:txBody>
      </p:sp>
    </p:spTree>
    <p:extLst>
      <p:ext uri="{BB962C8B-B14F-4D97-AF65-F5344CB8AC3E}">
        <p14:creationId xmlns:p14="http://schemas.microsoft.com/office/powerpoint/2010/main" val="2071063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BD67-B9D7-D84B-ADB8-F22458BD3517}"/>
              </a:ext>
            </a:extLst>
          </p:cNvPr>
          <p:cNvSpPr>
            <a:spLocks noGrp="1"/>
          </p:cNvSpPr>
          <p:nvPr>
            <p:ph type="title"/>
          </p:nvPr>
        </p:nvSpPr>
        <p:spPr>
          <a:xfrm>
            <a:off x="551210" y="557048"/>
            <a:ext cx="8596668" cy="1320800"/>
          </a:xfrm>
        </p:spPr>
        <p:txBody>
          <a:bodyPr/>
          <a:lstStyle/>
          <a:p>
            <a:r>
              <a:rPr lang="en-US" dirty="0"/>
              <a:t>Overall Model evaluation on Testing Set</a:t>
            </a:r>
          </a:p>
        </p:txBody>
      </p:sp>
      <p:graphicFrame>
        <p:nvGraphicFramePr>
          <p:cNvPr id="4" name="Table 3">
            <a:extLst>
              <a:ext uri="{FF2B5EF4-FFF2-40B4-BE49-F238E27FC236}">
                <a16:creationId xmlns:a16="http://schemas.microsoft.com/office/drawing/2014/main" id="{D05CC5DD-3FDF-1A42-BBB3-40D53168A932}"/>
              </a:ext>
            </a:extLst>
          </p:cNvPr>
          <p:cNvGraphicFramePr>
            <a:graphicFrameLocks noGrp="1"/>
          </p:cNvGraphicFramePr>
          <p:nvPr>
            <p:extLst>
              <p:ext uri="{D42A27DB-BD31-4B8C-83A1-F6EECF244321}">
                <p14:modId xmlns:p14="http://schemas.microsoft.com/office/powerpoint/2010/main" val="3887893423"/>
              </p:ext>
            </p:extLst>
          </p:nvPr>
        </p:nvGraphicFramePr>
        <p:xfrm>
          <a:off x="677334" y="1628168"/>
          <a:ext cx="7485038" cy="2216282"/>
        </p:xfrm>
        <a:graphic>
          <a:graphicData uri="http://schemas.openxmlformats.org/drawingml/2006/table">
            <a:tbl>
              <a:tblPr firstRow="1" firstCol="1" bandRow="1">
                <a:tableStyleId>{5C22544A-7EE6-4342-B048-85BDC9FD1C3A}</a:tableStyleId>
              </a:tblPr>
              <a:tblGrid>
                <a:gridCol w="1022542">
                  <a:extLst>
                    <a:ext uri="{9D8B030D-6E8A-4147-A177-3AD203B41FA5}">
                      <a16:colId xmlns:a16="http://schemas.microsoft.com/office/drawing/2014/main" val="3761099561"/>
                    </a:ext>
                  </a:extLst>
                </a:gridCol>
                <a:gridCol w="845717">
                  <a:extLst>
                    <a:ext uri="{9D8B030D-6E8A-4147-A177-3AD203B41FA5}">
                      <a16:colId xmlns:a16="http://schemas.microsoft.com/office/drawing/2014/main" val="1307246360"/>
                    </a:ext>
                  </a:extLst>
                </a:gridCol>
                <a:gridCol w="720100">
                  <a:extLst>
                    <a:ext uri="{9D8B030D-6E8A-4147-A177-3AD203B41FA5}">
                      <a16:colId xmlns:a16="http://schemas.microsoft.com/office/drawing/2014/main" val="2276201853"/>
                    </a:ext>
                  </a:extLst>
                </a:gridCol>
                <a:gridCol w="720100">
                  <a:extLst>
                    <a:ext uri="{9D8B030D-6E8A-4147-A177-3AD203B41FA5}">
                      <a16:colId xmlns:a16="http://schemas.microsoft.com/office/drawing/2014/main" val="3643901681"/>
                    </a:ext>
                  </a:extLst>
                </a:gridCol>
                <a:gridCol w="957733">
                  <a:extLst>
                    <a:ext uri="{9D8B030D-6E8A-4147-A177-3AD203B41FA5}">
                      <a16:colId xmlns:a16="http://schemas.microsoft.com/office/drawing/2014/main" val="1106878071"/>
                    </a:ext>
                  </a:extLst>
                </a:gridCol>
                <a:gridCol w="1562616">
                  <a:extLst>
                    <a:ext uri="{9D8B030D-6E8A-4147-A177-3AD203B41FA5}">
                      <a16:colId xmlns:a16="http://schemas.microsoft.com/office/drawing/2014/main" val="179400717"/>
                    </a:ext>
                  </a:extLst>
                </a:gridCol>
                <a:gridCol w="1656230">
                  <a:extLst>
                    <a:ext uri="{9D8B030D-6E8A-4147-A177-3AD203B41FA5}">
                      <a16:colId xmlns:a16="http://schemas.microsoft.com/office/drawing/2014/main" val="3407245530"/>
                    </a:ext>
                  </a:extLst>
                </a:gridCol>
              </a:tblGrid>
              <a:tr h="190500">
                <a:tc>
                  <a:txBody>
                    <a:bodyPr/>
                    <a:lstStyle/>
                    <a:p>
                      <a:pPr marL="0" marR="0">
                        <a:lnSpc>
                          <a:spcPct val="107000"/>
                        </a:lnSpc>
                        <a:spcBef>
                          <a:spcPts val="0"/>
                        </a:spcBef>
                        <a:spcAft>
                          <a:spcPts val="0"/>
                        </a:spcAft>
                      </a:pPr>
                      <a:r>
                        <a:rPr lang="en-US" sz="1200" dirty="0">
                          <a:effectLst/>
                        </a:rPr>
                        <a:t> Model</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200">
                          <a:effectLst/>
                        </a:rPr>
                        <a:t>Precision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200">
                          <a:effectLst/>
                        </a:rPr>
                        <a:t>Recall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200">
                          <a:effectLst/>
                        </a:rPr>
                        <a:t>F1score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200">
                          <a:effectLst/>
                        </a:rPr>
                        <a:t>ROC_AUC</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200">
                          <a:effectLst/>
                        </a:rPr>
                        <a:t>Target in top 20%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200">
                          <a:effectLst/>
                        </a:rPr>
                        <a:t>Target in top 50%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3753262038"/>
                  </a:ext>
                </a:extLst>
              </a:tr>
              <a:tr h="190500">
                <a:tc>
                  <a:txBody>
                    <a:bodyPr/>
                    <a:lstStyle/>
                    <a:p>
                      <a:pPr marL="0" marR="0">
                        <a:lnSpc>
                          <a:spcPct val="107000"/>
                        </a:lnSpc>
                        <a:spcBef>
                          <a:spcPts val="0"/>
                        </a:spcBef>
                        <a:spcAft>
                          <a:spcPts val="0"/>
                        </a:spcAft>
                      </a:pPr>
                      <a:r>
                        <a:rPr lang="en-US" sz="1200">
                          <a:effectLst/>
                        </a:rPr>
                        <a:t>LR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0.629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highlight>
                            <a:srgbClr val="FFFF00"/>
                          </a:highlight>
                        </a:rPr>
                        <a:t>262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highlight>
                            <a:srgbClr val="FFFF00"/>
                          </a:highlight>
                        </a:rPr>
                        <a:t>483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394391885"/>
                  </a:ext>
                </a:extLst>
              </a:tr>
              <a:tr h="190500">
                <a:tc>
                  <a:txBody>
                    <a:bodyPr/>
                    <a:lstStyle/>
                    <a:p>
                      <a:pPr marL="0" marR="0">
                        <a:lnSpc>
                          <a:spcPct val="107000"/>
                        </a:lnSpc>
                        <a:spcBef>
                          <a:spcPts val="0"/>
                        </a:spcBef>
                        <a:spcAft>
                          <a:spcPts val="0"/>
                        </a:spcAft>
                      </a:pPr>
                      <a:r>
                        <a:rPr lang="en-US" sz="1200">
                          <a:effectLst/>
                        </a:rPr>
                        <a:t>CatBoost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0.244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0.014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0.026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0.630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highlight>
                            <a:srgbClr val="FFFF00"/>
                          </a:highlight>
                        </a:rPr>
                        <a:t>261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highlight>
                            <a:srgbClr val="FFFF00"/>
                          </a:highlight>
                        </a:rPr>
                        <a:t>482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2919600579"/>
                  </a:ext>
                </a:extLst>
              </a:tr>
              <a:tr h="190500">
                <a:tc>
                  <a:txBody>
                    <a:bodyPr/>
                    <a:lstStyle/>
                    <a:p>
                      <a:pPr marL="0" marR="0">
                        <a:lnSpc>
                          <a:spcPct val="107000"/>
                        </a:lnSpc>
                        <a:spcBef>
                          <a:spcPts val="0"/>
                        </a:spcBef>
                        <a:spcAft>
                          <a:spcPts val="0"/>
                        </a:spcAft>
                      </a:pPr>
                      <a:r>
                        <a:rPr lang="en-US" sz="1200">
                          <a:effectLst/>
                        </a:rPr>
                        <a:t>GB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0.286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0.003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0.005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0.645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highlight>
                            <a:srgbClr val="FFFF00"/>
                          </a:highlight>
                        </a:rPr>
                        <a:t>259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highlight>
                            <a:srgbClr val="FFFF00"/>
                          </a:highlight>
                        </a:rPr>
                        <a:t>493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3554601660"/>
                  </a:ext>
                </a:extLst>
              </a:tr>
              <a:tr h="200025">
                <a:tc>
                  <a:txBody>
                    <a:bodyPr/>
                    <a:lstStyle/>
                    <a:p>
                      <a:pPr marL="0" marR="0">
                        <a:lnSpc>
                          <a:spcPct val="107000"/>
                        </a:lnSpc>
                        <a:spcBef>
                          <a:spcPts val="0"/>
                        </a:spcBef>
                        <a:spcAft>
                          <a:spcPts val="0"/>
                        </a:spcAft>
                      </a:pPr>
                      <a:r>
                        <a:rPr lang="en-US" sz="1200">
                          <a:effectLst/>
                        </a:rPr>
                        <a:t>GaussianNB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0.230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dirty="0">
                          <a:effectLst/>
                          <a:highlight>
                            <a:srgbClr val="FFFF00"/>
                          </a:highlight>
                        </a:rPr>
                        <a:t>0.337</a:t>
                      </a:r>
                      <a:endParaRPr lang="en-US" sz="1200" dirty="0">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0.274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0.608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251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458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670513232"/>
                  </a:ext>
                </a:extLst>
              </a:tr>
              <a:tr h="190500">
                <a:tc>
                  <a:txBody>
                    <a:bodyPr/>
                    <a:lstStyle/>
                    <a:p>
                      <a:pPr marL="0" marR="0">
                        <a:lnSpc>
                          <a:spcPct val="107000"/>
                        </a:lnSpc>
                        <a:spcBef>
                          <a:spcPts val="0"/>
                        </a:spcBef>
                        <a:spcAft>
                          <a:spcPts val="0"/>
                        </a:spcAft>
                      </a:pPr>
                      <a:r>
                        <a:rPr lang="en-US" sz="1200">
                          <a:effectLst/>
                        </a:rPr>
                        <a:t>LightGB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0.333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0.016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0.031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0.618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237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473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3918722697"/>
                  </a:ext>
                </a:extLst>
              </a:tr>
              <a:tr h="190500">
                <a:tc>
                  <a:txBody>
                    <a:bodyPr/>
                    <a:lstStyle/>
                    <a:p>
                      <a:pPr marL="0" marR="0">
                        <a:lnSpc>
                          <a:spcPct val="107000"/>
                        </a:lnSpc>
                        <a:spcBef>
                          <a:spcPts val="0"/>
                        </a:spcBef>
                        <a:spcAft>
                          <a:spcPts val="0"/>
                        </a:spcAft>
                      </a:pPr>
                      <a:r>
                        <a:rPr lang="en-US" sz="1200">
                          <a:effectLst/>
                        </a:rPr>
                        <a:t>XGB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0.220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0.037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0.063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0.599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225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456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4095160990"/>
                  </a:ext>
                </a:extLst>
              </a:tr>
              <a:tr h="190500">
                <a:tc>
                  <a:txBody>
                    <a:bodyPr/>
                    <a:lstStyle/>
                    <a:p>
                      <a:pPr marL="0" marR="0">
                        <a:lnSpc>
                          <a:spcPct val="107000"/>
                        </a:lnSpc>
                        <a:spcBef>
                          <a:spcPts val="0"/>
                        </a:spcBef>
                        <a:spcAft>
                          <a:spcPts val="0"/>
                        </a:spcAft>
                      </a:pPr>
                      <a:r>
                        <a:rPr lang="en-US" sz="1200">
                          <a:effectLst/>
                        </a:rPr>
                        <a:t>RF</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0.270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0.051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0.086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0.594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211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456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239133320"/>
                  </a:ext>
                </a:extLst>
              </a:tr>
              <a:tr h="200025">
                <a:tc>
                  <a:txBody>
                    <a:bodyPr/>
                    <a:lstStyle/>
                    <a:p>
                      <a:pPr marL="0" marR="0">
                        <a:lnSpc>
                          <a:spcPct val="107000"/>
                        </a:lnSpc>
                        <a:spcBef>
                          <a:spcPts val="0"/>
                        </a:spcBef>
                        <a:spcAft>
                          <a:spcPts val="0"/>
                        </a:spcAft>
                      </a:pPr>
                      <a:r>
                        <a:rPr lang="en-US" sz="1200">
                          <a:effectLst/>
                        </a:rPr>
                        <a:t>KNN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0.210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0.041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0.069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0.550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189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413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633112871"/>
                  </a:ext>
                </a:extLst>
              </a:tr>
              <a:tr h="190500">
                <a:tc>
                  <a:txBody>
                    <a:bodyPr/>
                    <a:lstStyle/>
                    <a:p>
                      <a:pPr marL="0" marR="0">
                        <a:lnSpc>
                          <a:spcPct val="107000"/>
                        </a:lnSpc>
                        <a:spcBef>
                          <a:spcPts val="0"/>
                        </a:spcBef>
                        <a:spcAft>
                          <a:spcPts val="0"/>
                        </a:spcAft>
                      </a:pPr>
                      <a:r>
                        <a:rPr lang="en-US" sz="1200">
                          <a:effectLst/>
                        </a:rPr>
                        <a:t>DT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0.179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0.220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0.197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0.533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186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391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2624458379"/>
                  </a:ext>
                </a:extLst>
              </a:tr>
              <a:tr h="190500">
                <a:tc>
                  <a:txBody>
                    <a:bodyPr/>
                    <a:lstStyle/>
                    <a:p>
                      <a:pPr marL="0" marR="0">
                        <a:lnSpc>
                          <a:spcPct val="107000"/>
                        </a:lnSpc>
                        <a:spcBef>
                          <a:spcPts val="0"/>
                        </a:spcBef>
                        <a:spcAft>
                          <a:spcPts val="0"/>
                        </a:spcAft>
                      </a:pPr>
                      <a:r>
                        <a:rPr lang="en-US" sz="1200" dirty="0">
                          <a:effectLst/>
                        </a:rPr>
                        <a:t>SVC</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0.507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152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dirty="0">
                          <a:effectLst/>
                        </a:rPr>
                        <a:t>364</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079563230"/>
                  </a:ext>
                </a:extLst>
              </a:tr>
            </a:tbl>
          </a:graphicData>
        </a:graphic>
      </p:graphicFrame>
      <p:sp>
        <p:nvSpPr>
          <p:cNvPr id="5" name="TextBox 4">
            <a:extLst>
              <a:ext uri="{FF2B5EF4-FFF2-40B4-BE49-F238E27FC236}">
                <a16:creationId xmlns:a16="http://schemas.microsoft.com/office/drawing/2014/main" id="{0E602A78-8B62-6C45-87B0-1C9924C662FD}"/>
              </a:ext>
            </a:extLst>
          </p:cNvPr>
          <p:cNvSpPr txBox="1"/>
          <p:nvPr/>
        </p:nvSpPr>
        <p:spPr>
          <a:xfrm>
            <a:off x="402079" y="4491168"/>
            <a:ext cx="8894930" cy="2031325"/>
          </a:xfrm>
          <a:prstGeom prst="rect">
            <a:avLst/>
          </a:prstGeom>
          <a:noFill/>
        </p:spPr>
        <p:txBody>
          <a:bodyPr wrap="square" rtlCol="0">
            <a:spAutoFit/>
          </a:bodyPr>
          <a:lstStyle/>
          <a:p>
            <a:pPr marL="342900" indent="-342900">
              <a:buFont typeface="+mj-lt"/>
              <a:buAutoNum type="arabicPeriod"/>
            </a:pPr>
            <a:r>
              <a:rPr lang="en-US" dirty="0"/>
              <a:t>As we expect the model to capture as many Target enrollees as possible from the Testing set, therefore instead of accuracy, we need to focus on the Recall score.</a:t>
            </a:r>
          </a:p>
          <a:p>
            <a:pPr marL="342900" indent="-342900">
              <a:buFont typeface="+mj-lt"/>
              <a:buAutoNum type="arabicPeriod"/>
            </a:pPr>
            <a:endParaRPr lang="en-US" dirty="0"/>
          </a:p>
          <a:p>
            <a:pPr marL="342900" indent="-342900">
              <a:buFont typeface="+mj-lt"/>
              <a:buAutoNum type="arabicPeriod"/>
            </a:pPr>
            <a:r>
              <a:rPr lang="en-US" dirty="0"/>
              <a:t>However as we can see most of the models have poor Recall due to the class imbalance issue in the dataset.</a:t>
            </a:r>
          </a:p>
          <a:p>
            <a:pPr marL="342900" indent="-342900">
              <a:buAutoNum type="arabicPeriod"/>
            </a:pPr>
            <a:endParaRPr lang="en-US" dirty="0"/>
          </a:p>
          <a:p>
            <a:pPr marL="342900" indent="-342900">
              <a:buAutoNum type="arabicPeriod"/>
            </a:pPr>
            <a:r>
              <a:rPr lang="en-US" dirty="0"/>
              <a:t>Therefore we tried to improve the model performance by oversampling</a:t>
            </a:r>
          </a:p>
        </p:txBody>
      </p:sp>
    </p:spTree>
    <p:extLst>
      <p:ext uri="{BB962C8B-B14F-4D97-AF65-F5344CB8AC3E}">
        <p14:creationId xmlns:p14="http://schemas.microsoft.com/office/powerpoint/2010/main" val="1541140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BB46-FA98-6044-8AC0-A7EF52B28592}"/>
              </a:ext>
            </a:extLst>
          </p:cNvPr>
          <p:cNvSpPr>
            <a:spLocks noGrp="1"/>
          </p:cNvSpPr>
          <p:nvPr>
            <p:ph type="title"/>
          </p:nvPr>
        </p:nvSpPr>
        <p:spPr/>
        <p:txBody>
          <a:bodyPr>
            <a:normAutofit/>
          </a:bodyPr>
          <a:lstStyle/>
          <a:p>
            <a:r>
              <a:rPr lang="en-US" dirty="0"/>
              <a:t>Synthetic Minority Oversampling Technique (SMOTE)</a:t>
            </a:r>
          </a:p>
        </p:txBody>
      </p:sp>
      <p:pic>
        <p:nvPicPr>
          <p:cNvPr id="1026" name="Picture 2" descr="Image for post">
            <a:extLst>
              <a:ext uri="{FF2B5EF4-FFF2-40B4-BE49-F238E27FC236}">
                <a16:creationId xmlns:a16="http://schemas.microsoft.com/office/drawing/2014/main" id="{0C9A0C35-5382-3845-AE55-6204F4865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986" y="1847320"/>
            <a:ext cx="3661760" cy="23500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for post">
            <a:extLst>
              <a:ext uri="{FF2B5EF4-FFF2-40B4-BE49-F238E27FC236}">
                <a16:creationId xmlns:a16="http://schemas.microsoft.com/office/drawing/2014/main" id="{9BC953DE-B1D0-8447-8F71-52750618DF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240" y="4504628"/>
            <a:ext cx="7378149" cy="22616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68502BC-5996-CF4B-B38B-CF3D19B79CB4}"/>
              </a:ext>
            </a:extLst>
          </p:cNvPr>
          <p:cNvSpPr txBox="1"/>
          <p:nvPr/>
        </p:nvSpPr>
        <p:spPr>
          <a:xfrm>
            <a:off x="5206896" y="3745821"/>
            <a:ext cx="4645513" cy="369332"/>
          </a:xfrm>
          <a:prstGeom prst="rect">
            <a:avLst/>
          </a:prstGeom>
          <a:noFill/>
        </p:spPr>
        <p:txBody>
          <a:bodyPr wrap="square" rtlCol="0">
            <a:spAutoFit/>
          </a:bodyPr>
          <a:lstStyle/>
          <a:p>
            <a:r>
              <a:rPr lang="en-US" dirty="0"/>
              <a:t>Example of SMOTE find 4 nearest neighbors </a:t>
            </a:r>
          </a:p>
        </p:txBody>
      </p:sp>
      <p:cxnSp>
        <p:nvCxnSpPr>
          <p:cNvPr id="5" name="Straight Arrow Connector 4">
            <a:extLst>
              <a:ext uri="{FF2B5EF4-FFF2-40B4-BE49-F238E27FC236}">
                <a16:creationId xmlns:a16="http://schemas.microsoft.com/office/drawing/2014/main" id="{53991261-EB63-2641-A78B-F9354332C105}"/>
              </a:ext>
            </a:extLst>
          </p:cNvPr>
          <p:cNvCxnSpPr/>
          <p:nvPr/>
        </p:nvCxnSpPr>
        <p:spPr>
          <a:xfrm flipH="1">
            <a:off x="5779250" y="4123832"/>
            <a:ext cx="889623" cy="30722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57934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CF9AE-31D6-D34A-8D05-A150FF5F18D1}"/>
              </a:ext>
            </a:extLst>
          </p:cNvPr>
          <p:cNvSpPr>
            <a:spLocks noGrp="1"/>
          </p:cNvSpPr>
          <p:nvPr>
            <p:ph type="title"/>
          </p:nvPr>
        </p:nvSpPr>
        <p:spPr/>
        <p:txBody>
          <a:bodyPr/>
          <a:lstStyle/>
          <a:p>
            <a:r>
              <a:rPr lang="en-US" dirty="0"/>
              <a:t>Overall Model evaluation on Testing Set</a:t>
            </a:r>
            <a:br>
              <a:rPr lang="en-US" dirty="0"/>
            </a:br>
            <a:r>
              <a:rPr lang="en-US" dirty="0"/>
              <a:t>(after SMOTE)</a:t>
            </a:r>
          </a:p>
        </p:txBody>
      </p:sp>
      <p:sp>
        <p:nvSpPr>
          <p:cNvPr id="9" name="TextBox 8">
            <a:extLst>
              <a:ext uri="{FF2B5EF4-FFF2-40B4-BE49-F238E27FC236}">
                <a16:creationId xmlns:a16="http://schemas.microsoft.com/office/drawing/2014/main" id="{29AEE8D4-6B10-F145-95B4-D58FB0DAA6CA}"/>
              </a:ext>
            </a:extLst>
          </p:cNvPr>
          <p:cNvSpPr txBox="1"/>
          <p:nvPr/>
        </p:nvSpPr>
        <p:spPr>
          <a:xfrm>
            <a:off x="6802865" y="1693994"/>
            <a:ext cx="5389135" cy="307777"/>
          </a:xfrm>
          <a:prstGeom prst="rect">
            <a:avLst/>
          </a:prstGeom>
          <a:noFill/>
        </p:spPr>
        <p:txBody>
          <a:bodyPr wrap="square" rtlCol="0">
            <a:spAutoFit/>
          </a:bodyPr>
          <a:lstStyle/>
          <a:p>
            <a:r>
              <a:rPr lang="en-US" sz="1400" dirty="0"/>
              <a:t>Change in percentage after SMOTE</a:t>
            </a:r>
          </a:p>
        </p:txBody>
      </p:sp>
      <p:graphicFrame>
        <p:nvGraphicFramePr>
          <p:cNvPr id="13" name="Table 12">
            <a:extLst>
              <a:ext uri="{FF2B5EF4-FFF2-40B4-BE49-F238E27FC236}">
                <a16:creationId xmlns:a16="http://schemas.microsoft.com/office/drawing/2014/main" id="{E90BD00B-C7A7-CA46-B901-E7BA9BB0C950}"/>
              </a:ext>
            </a:extLst>
          </p:cNvPr>
          <p:cNvGraphicFramePr>
            <a:graphicFrameLocks noGrp="1"/>
          </p:cNvGraphicFramePr>
          <p:nvPr>
            <p:extLst>
              <p:ext uri="{D42A27DB-BD31-4B8C-83A1-F6EECF244321}">
                <p14:modId xmlns:p14="http://schemas.microsoft.com/office/powerpoint/2010/main" val="3122348477"/>
              </p:ext>
            </p:extLst>
          </p:nvPr>
        </p:nvGraphicFramePr>
        <p:xfrm>
          <a:off x="325823" y="2044595"/>
          <a:ext cx="5265678" cy="2607087"/>
        </p:xfrm>
        <a:graphic>
          <a:graphicData uri="http://schemas.openxmlformats.org/drawingml/2006/table">
            <a:tbl>
              <a:tblPr firstRow="1" firstCol="1" bandRow="1">
                <a:tableStyleId>{5C22544A-7EE6-4342-B048-85BDC9FD1C3A}</a:tableStyleId>
              </a:tblPr>
              <a:tblGrid>
                <a:gridCol w="704191">
                  <a:extLst>
                    <a:ext uri="{9D8B030D-6E8A-4147-A177-3AD203B41FA5}">
                      <a16:colId xmlns:a16="http://schemas.microsoft.com/office/drawing/2014/main" val="1743923258"/>
                    </a:ext>
                  </a:extLst>
                </a:gridCol>
                <a:gridCol w="861094">
                  <a:extLst>
                    <a:ext uri="{9D8B030D-6E8A-4147-A177-3AD203B41FA5}">
                      <a16:colId xmlns:a16="http://schemas.microsoft.com/office/drawing/2014/main" val="1006361411"/>
                    </a:ext>
                  </a:extLst>
                </a:gridCol>
                <a:gridCol w="732298">
                  <a:extLst>
                    <a:ext uri="{9D8B030D-6E8A-4147-A177-3AD203B41FA5}">
                      <a16:colId xmlns:a16="http://schemas.microsoft.com/office/drawing/2014/main" val="544806599"/>
                    </a:ext>
                  </a:extLst>
                </a:gridCol>
                <a:gridCol w="732298">
                  <a:extLst>
                    <a:ext uri="{9D8B030D-6E8A-4147-A177-3AD203B41FA5}">
                      <a16:colId xmlns:a16="http://schemas.microsoft.com/office/drawing/2014/main" val="730703747"/>
                    </a:ext>
                  </a:extLst>
                </a:gridCol>
                <a:gridCol w="771201">
                  <a:extLst>
                    <a:ext uri="{9D8B030D-6E8A-4147-A177-3AD203B41FA5}">
                      <a16:colId xmlns:a16="http://schemas.microsoft.com/office/drawing/2014/main" val="408565432"/>
                    </a:ext>
                  </a:extLst>
                </a:gridCol>
                <a:gridCol w="732298">
                  <a:extLst>
                    <a:ext uri="{9D8B030D-6E8A-4147-A177-3AD203B41FA5}">
                      <a16:colId xmlns:a16="http://schemas.microsoft.com/office/drawing/2014/main" val="710561850"/>
                    </a:ext>
                  </a:extLst>
                </a:gridCol>
                <a:gridCol w="732298">
                  <a:extLst>
                    <a:ext uri="{9D8B030D-6E8A-4147-A177-3AD203B41FA5}">
                      <a16:colId xmlns:a16="http://schemas.microsoft.com/office/drawing/2014/main" val="2473730969"/>
                    </a:ext>
                  </a:extLst>
                </a:gridCol>
              </a:tblGrid>
              <a:tr h="495897">
                <a:tc>
                  <a:txBody>
                    <a:bodyPr/>
                    <a:lstStyle/>
                    <a:p>
                      <a:pPr marL="0" marR="0">
                        <a:lnSpc>
                          <a:spcPct val="107000"/>
                        </a:lnSpc>
                        <a:spcBef>
                          <a:spcPts val="0"/>
                        </a:spcBef>
                        <a:spcAft>
                          <a:spcPts val="0"/>
                        </a:spcAft>
                      </a:pPr>
                      <a:r>
                        <a:rPr lang="en-US" sz="1050">
                          <a:effectLst/>
                        </a:rPr>
                        <a:t> Model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Precision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Recall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F1score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ROC_AUC</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dirty="0">
                          <a:effectLst/>
                        </a:rPr>
                        <a:t>Target in top 20%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Target in top 50%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33509544"/>
                  </a:ext>
                </a:extLst>
              </a:tr>
              <a:tr h="169974">
                <a:tc>
                  <a:txBody>
                    <a:bodyPr/>
                    <a:lstStyle/>
                    <a:p>
                      <a:pPr marL="0" marR="0">
                        <a:lnSpc>
                          <a:spcPct val="107000"/>
                        </a:lnSpc>
                        <a:spcBef>
                          <a:spcPts val="0"/>
                        </a:spcBef>
                        <a:spcAft>
                          <a:spcPts val="0"/>
                        </a:spcAft>
                      </a:pPr>
                      <a:r>
                        <a:rPr lang="en-US" sz="1050">
                          <a:effectLst/>
                        </a:rPr>
                        <a:t>LR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0.192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0.521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0.281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0.623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dirty="0">
                          <a:effectLst/>
                        </a:rPr>
                        <a:t>253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dirty="0">
                          <a:effectLst/>
                          <a:highlight>
                            <a:srgbClr val="FFFF00"/>
                          </a:highlight>
                        </a:rPr>
                        <a:t>480</a:t>
                      </a:r>
                      <a:endParaRPr lang="en-US" sz="1200" dirty="0">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78243362"/>
                  </a:ext>
                </a:extLst>
              </a:tr>
              <a:tr h="332936">
                <a:tc>
                  <a:txBody>
                    <a:bodyPr/>
                    <a:lstStyle/>
                    <a:p>
                      <a:pPr marL="0" marR="0">
                        <a:lnSpc>
                          <a:spcPct val="107000"/>
                        </a:lnSpc>
                        <a:spcBef>
                          <a:spcPts val="0"/>
                        </a:spcBef>
                        <a:spcAft>
                          <a:spcPts val="0"/>
                        </a:spcAft>
                      </a:pPr>
                      <a:r>
                        <a:rPr lang="en-US" sz="1050" dirty="0" err="1">
                          <a:effectLst/>
                        </a:rPr>
                        <a:t>GaussianNB</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0.151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dirty="0">
                          <a:effectLst/>
                          <a:highlight>
                            <a:srgbClr val="FFFF00"/>
                          </a:highlight>
                        </a:rPr>
                        <a:t>0.674</a:t>
                      </a:r>
                      <a:endParaRPr lang="en-US" sz="1200" dirty="0">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0.246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0.598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251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441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2822248849"/>
                  </a:ext>
                </a:extLst>
              </a:tr>
              <a:tr h="169974">
                <a:tc>
                  <a:txBody>
                    <a:bodyPr/>
                    <a:lstStyle/>
                    <a:p>
                      <a:pPr marL="0" marR="0">
                        <a:lnSpc>
                          <a:spcPct val="107000"/>
                        </a:lnSpc>
                        <a:spcBef>
                          <a:spcPts val="0"/>
                        </a:spcBef>
                        <a:spcAft>
                          <a:spcPts val="0"/>
                        </a:spcAft>
                      </a:pPr>
                      <a:r>
                        <a:rPr lang="en-US" sz="1050">
                          <a:effectLst/>
                        </a:rPr>
                        <a:t>KNN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0.144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dirty="0">
                          <a:effectLst/>
                        </a:rPr>
                        <a:t>0.455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0.218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0.541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182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391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4038417336"/>
                  </a:ext>
                </a:extLst>
              </a:tr>
              <a:tr h="169974">
                <a:tc>
                  <a:txBody>
                    <a:bodyPr/>
                    <a:lstStyle/>
                    <a:p>
                      <a:pPr marL="0" marR="0">
                        <a:lnSpc>
                          <a:spcPct val="107000"/>
                        </a:lnSpc>
                        <a:spcBef>
                          <a:spcPts val="0"/>
                        </a:spcBef>
                        <a:spcAft>
                          <a:spcPts val="0"/>
                        </a:spcAft>
                      </a:pPr>
                      <a:r>
                        <a:rPr lang="en-US" sz="1050">
                          <a:effectLst/>
                        </a:rPr>
                        <a:t>SVC</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0.153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0.647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0.247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0.58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212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440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158163808"/>
                  </a:ext>
                </a:extLst>
              </a:tr>
              <a:tr h="169974">
                <a:tc>
                  <a:txBody>
                    <a:bodyPr/>
                    <a:lstStyle/>
                    <a:p>
                      <a:pPr marL="0" marR="0">
                        <a:lnSpc>
                          <a:spcPct val="107000"/>
                        </a:lnSpc>
                        <a:spcBef>
                          <a:spcPts val="0"/>
                        </a:spcBef>
                        <a:spcAft>
                          <a:spcPts val="0"/>
                        </a:spcAft>
                      </a:pPr>
                      <a:r>
                        <a:rPr lang="en-US" sz="1050">
                          <a:effectLst/>
                        </a:rPr>
                        <a:t>DT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0.162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0.195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0.177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0.52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171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387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199452692"/>
                  </a:ext>
                </a:extLst>
              </a:tr>
              <a:tr h="169974">
                <a:tc>
                  <a:txBody>
                    <a:bodyPr/>
                    <a:lstStyle/>
                    <a:p>
                      <a:pPr marL="0" marR="0">
                        <a:lnSpc>
                          <a:spcPct val="107000"/>
                        </a:lnSpc>
                        <a:spcBef>
                          <a:spcPts val="0"/>
                        </a:spcBef>
                        <a:spcAft>
                          <a:spcPts val="0"/>
                        </a:spcAft>
                      </a:pPr>
                      <a:r>
                        <a:rPr lang="en-US" sz="1050">
                          <a:effectLst/>
                        </a:rPr>
                        <a:t>RF</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0.237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0.065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0.102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0.588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206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450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2717197717"/>
                  </a:ext>
                </a:extLst>
              </a:tr>
              <a:tr h="169974">
                <a:tc>
                  <a:txBody>
                    <a:bodyPr/>
                    <a:lstStyle/>
                    <a:p>
                      <a:pPr marL="0" marR="0">
                        <a:lnSpc>
                          <a:spcPct val="107000"/>
                        </a:lnSpc>
                        <a:spcBef>
                          <a:spcPts val="0"/>
                        </a:spcBef>
                        <a:spcAft>
                          <a:spcPts val="0"/>
                        </a:spcAft>
                      </a:pPr>
                      <a:r>
                        <a:rPr lang="en-US" sz="1050">
                          <a:effectLst/>
                        </a:rPr>
                        <a:t>GB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0.381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0.033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0.061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0.633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dirty="0">
                          <a:effectLst/>
                          <a:highlight>
                            <a:srgbClr val="FFFF00"/>
                          </a:highlight>
                        </a:rPr>
                        <a:t>260</a:t>
                      </a:r>
                      <a:endParaRPr lang="en-US" sz="1200" dirty="0">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dirty="0">
                          <a:effectLst/>
                        </a:rPr>
                        <a:t>475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4111699195"/>
                  </a:ext>
                </a:extLst>
              </a:tr>
              <a:tr h="169974">
                <a:tc>
                  <a:txBody>
                    <a:bodyPr/>
                    <a:lstStyle/>
                    <a:p>
                      <a:pPr marL="0" marR="0">
                        <a:lnSpc>
                          <a:spcPct val="107000"/>
                        </a:lnSpc>
                        <a:spcBef>
                          <a:spcPts val="0"/>
                        </a:spcBef>
                        <a:spcAft>
                          <a:spcPts val="0"/>
                        </a:spcAft>
                      </a:pPr>
                      <a:r>
                        <a:rPr lang="en-US" sz="1050">
                          <a:effectLst/>
                        </a:rPr>
                        <a:t>XGB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0.257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0.038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0.067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215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450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2082782777"/>
                  </a:ext>
                </a:extLst>
              </a:tr>
              <a:tr h="169974">
                <a:tc>
                  <a:txBody>
                    <a:bodyPr/>
                    <a:lstStyle/>
                    <a:p>
                      <a:pPr marL="0" marR="0">
                        <a:lnSpc>
                          <a:spcPct val="107000"/>
                        </a:lnSpc>
                        <a:spcBef>
                          <a:spcPts val="0"/>
                        </a:spcBef>
                        <a:spcAft>
                          <a:spcPts val="0"/>
                        </a:spcAft>
                      </a:pPr>
                      <a:r>
                        <a:rPr lang="en-US" sz="1050">
                          <a:effectLst/>
                        </a:rPr>
                        <a:t>LightGB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0.309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0.029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0.053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0.628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236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484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360285913"/>
                  </a:ext>
                </a:extLst>
              </a:tr>
              <a:tr h="332936">
                <a:tc>
                  <a:txBody>
                    <a:bodyPr/>
                    <a:lstStyle/>
                    <a:p>
                      <a:pPr marL="0" marR="0">
                        <a:lnSpc>
                          <a:spcPct val="107000"/>
                        </a:lnSpc>
                        <a:spcBef>
                          <a:spcPts val="0"/>
                        </a:spcBef>
                        <a:spcAft>
                          <a:spcPts val="0"/>
                        </a:spcAft>
                      </a:pPr>
                      <a:r>
                        <a:rPr lang="en-US" sz="1050" dirty="0" err="1">
                          <a:effectLst/>
                        </a:rPr>
                        <a:t>CatBoost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0.315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0.04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0.071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0.623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247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dirty="0">
                          <a:effectLst/>
                        </a:rPr>
                        <a:t>481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3682895978"/>
                  </a:ext>
                </a:extLst>
              </a:tr>
            </a:tbl>
          </a:graphicData>
        </a:graphic>
      </p:graphicFrame>
      <p:graphicFrame>
        <p:nvGraphicFramePr>
          <p:cNvPr id="15" name="Table 14">
            <a:extLst>
              <a:ext uri="{FF2B5EF4-FFF2-40B4-BE49-F238E27FC236}">
                <a16:creationId xmlns:a16="http://schemas.microsoft.com/office/drawing/2014/main" id="{81ED6231-5AEC-A845-B467-6D5A7DA55162}"/>
              </a:ext>
            </a:extLst>
          </p:cNvPr>
          <p:cNvGraphicFramePr>
            <a:graphicFrameLocks noGrp="1"/>
          </p:cNvGraphicFramePr>
          <p:nvPr>
            <p:extLst>
              <p:ext uri="{D42A27DB-BD31-4B8C-83A1-F6EECF244321}">
                <p14:modId xmlns:p14="http://schemas.microsoft.com/office/powerpoint/2010/main" val="1586561192"/>
              </p:ext>
            </p:extLst>
          </p:nvPr>
        </p:nvGraphicFramePr>
        <p:xfrm>
          <a:off x="6243908" y="2044595"/>
          <a:ext cx="5217753" cy="2656627"/>
        </p:xfrm>
        <a:graphic>
          <a:graphicData uri="http://schemas.openxmlformats.org/drawingml/2006/table">
            <a:tbl>
              <a:tblPr firstRow="1" firstCol="1" bandRow="1">
                <a:tableStyleId>{5C22544A-7EE6-4342-B048-85BDC9FD1C3A}</a:tableStyleId>
              </a:tblPr>
              <a:tblGrid>
                <a:gridCol w="766492">
                  <a:extLst>
                    <a:ext uri="{9D8B030D-6E8A-4147-A177-3AD203B41FA5}">
                      <a16:colId xmlns:a16="http://schemas.microsoft.com/office/drawing/2014/main" val="3467085090"/>
                    </a:ext>
                  </a:extLst>
                </a:gridCol>
                <a:gridCol w="784547">
                  <a:extLst>
                    <a:ext uri="{9D8B030D-6E8A-4147-A177-3AD203B41FA5}">
                      <a16:colId xmlns:a16="http://schemas.microsoft.com/office/drawing/2014/main" val="236806293"/>
                    </a:ext>
                  </a:extLst>
                </a:gridCol>
                <a:gridCol w="725633">
                  <a:extLst>
                    <a:ext uri="{9D8B030D-6E8A-4147-A177-3AD203B41FA5}">
                      <a16:colId xmlns:a16="http://schemas.microsoft.com/office/drawing/2014/main" val="2084672479"/>
                    </a:ext>
                  </a:extLst>
                </a:gridCol>
                <a:gridCol w="725633">
                  <a:extLst>
                    <a:ext uri="{9D8B030D-6E8A-4147-A177-3AD203B41FA5}">
                      <a16:colId xmlns:a16="http://schemas.microsoft.com/office/drawing/2014/main" val="2597411287"/>
                    </a:ext>
                  </a:extLst>
                </a:gridCol>
                <a:gridCol w="764182">
                  <a:extLst>
                    <a:ext uri="{9D8B030D-6E8A-4147-A177-3AD203B41FA5}">
                      <a16:colId xmlns:a16="http://schemas.microsoft.com/office/drawing/2014/main" val="3219874912"/>
                    </a:ext>
                  </a:extLst>
                </a:gridCol>
                <a:gridCol w="725633">
                  <a:extLst>
                    <a:ext uri="{9D8B030D-6E8A-4147-A177-3AD203B41FA5}">
                      <a16:colId xmlns:a16="http://schemas.microsoft.com/office/drawing/2014/main" val="876816657"/>
                    </a:ext>
                  </a:extLst>
                </a:gridCol>
                <a:gridCol w="725633">
                  <a:extLst>
                    <a:ext uri="{9D8B030D-6E8A-4147-A177-3AD203B41FA5}">
                      <a16:colId xmlns:a16="http://schemas.microsoft.com/office/drawing/2014/main" val="2526687372"/>
                    </a:ext>
                  </a:extLst>
                </a:gridCol>
              </a:tblGrid>
              <a:tr h="386939">
                <a:tc>
                  <a:txBody>
                    <a:bodyPr/>
                    <a:lstStyle/>
                    <a:p>
                      <a:pPr marL="0" marR="0">
                        <a:lnSpc>
                          <a:spcPct val="107000"/>
                        </a:lnSpc>
                        <a:spcBef>
                          <a:spcPts val="0"/>
                        </a:spcBef>
                        <a:spcAft>
                          <a:spcPts val="0"/>
                        </a:spcAft>
                      </a:pPr>
                      <a:r>
                        <a:rPr lang="en-US" sz="1050" dirty="0">
                          <a:effectLst/>
                        </a:rPr>
                        <a:t> Model</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Precision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Recall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F1score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ROC_AUC</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Target in top 20%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Target in top 50%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2839458049"/>
                  </a:ext>
                </a:extLst>
              </a:tr>
              <a:tr h="166801">
                <a:tc>
                  <a:txBody>
                    <a:bodyPr/>
                    <a:lstStyle/>
                    <a:p>
                      <a:pPr marL="0" marR="0">
                        <a:lnSpc>
                          <a:spcPct val="107000"/>
                        </a:lnSpc>
                        <a:spcBef>
                          <a:spcPts val="0"/>
                        </a:spcBef>
                        <a:spcAft>
                          <a:spcPts val="0"/>
                        </a:spcAft>
                      </a:pPr>
                      <a:r>
                        <a:rPr lang="en-US" sz="1050">
                          <a:effectLst/>
                        </a:rPr>
                        <a:t>LR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dirty="0">
                          <a:effectLst/>
                        </a:rPr>
                        <a: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dirty="0">
                          <a:effectLst/>
                        </a:rPr>
                        <a: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dirty="0">
                          <a:effectLst/>
                        </a:rPr>
                        <a: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dirty="0">
                          <a:effectLst/>
                          <a:highlight>
                            <a:srgbClr val="FF0000"/>
                          </a:highlight>
                        </a:rPr>
                        <a:t>-0.95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-3.44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-0.62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290528301"/>
                  </a:ext>
                </a:extLst>
              </a:tr>
              <a:tr h="313349">
                <a:tc>
                  <a:txBody>
                    <a:bodyPr/>
                    <a:lstStyle/>
                    <a:p>
                      <a:pPr marL="0" marR="0">
                        <a:lnSpc>
                          <a:spcPct val="107000"/>
                        </a:lnSpc>
                        <a:spcBef>
                          <a:spcPts val="0"/>
                        </a:spcBef>
                        <a:spcAft>
                          <a:spcPts val="0"/>
                        </a:spcAft>
                      </a:pPr>
                      <a:r>
                        <a:rPr lang="en-US" sz="1050">
                          <a:effectLst/>
                        </a:rPr>
                        <a:t>GaussianNB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-34.35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100.00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-10.22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-1.64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0.00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-3.71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452004909"/>
                  </a:ext>
                </a:extLst>
              </a:tr>
              <a:tr h="271527">
                <a:tc>
                  <a:txBody>
                    <a:bodyPr/>
                    <a:lstStyle/>
                    <a:p>
                      <a:pPr marL="0" marR="0">
                        <a:lnSpc>
                          <a:spcPct val="107000"/>
                        </a:lnSpc>
                        <a:spcBef>
                          <a:spcPts val="0"/>
                        </a:spcBef>
                        <a:spcAft>
                          <a:spcPts val="0"/>
                        </a:spcAft>
                      </a:pPr>
                      <a:r>
                        <a:rPr lang="en-US" sz="1050">
                          <a:effectLst/>
                        </a:rPr>
                        <a:t>KNN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-31.43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1009.76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215.94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-1.64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-3.70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-5.33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261205065"/>
                  </a:ext>
                </a:extLst>
              </a:tr>
              <a:tr h="166801">
                <a:tc>
                  <a:txBody>
                    <a:bodyPr/>
                    <a:lstStyle/>
                    <a:p>
                      <a:pPr marL="0" marR="0">
                        <a:lnSpc>
                          <a:spcPct val="107000"/>
                        </a:lnSpc>
                        <a:spcBef>
                          <a:spcPts val="0"/>
                        </a:spcBef>
                        <a:spcAft>
                          <a:spcPts val="0"/>
                        </a:spcAft>
                      </a:pPr>
                      <a:r>
                        <a:rPr lang="en-US" sz="1050">
                          <a:effectLst/>
                        </a:rPr>
                        <a:t>SVC</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dirty="0">
                          <a:effectLst/>
                        </a:rPr>
                        <a: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dirty="0">
                          <a:effectLst/>
                        </a:rPr>
                        <a: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dirty="0">
                          <a:effectLst/>
                        </a:rPr>
                        <a: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14.40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39.47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20.88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4229104114"/>
                  </a:ext>
                </a:extLst>
              </a:tr>
              <a:tr h="166801">
                <a:tc>
                  <a:txBody>
                    <a:bodyPr/>
                    <a:lstStyle/>
                    <a:p>
                      <a:pPr marL="0" marR="0">
                        <a:lnSpc>
                          <a:spcPct val="107000"/>
                        </a:lnSpc>
                        <a:spcBef>
                          <a:spcPts val="0"/>
                        </a:spcBef>
                        <a:spcAft>
                          <a:spcPts val="0"/>
                        </a:spcAft>
                      </a:pPr>
                      <a:r>
                        <a:rPr lang="en-US" sz="1050">
                          <a:effectLst/>
                        </a:rPr>
                        <a:t>DT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-9.50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-11.36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-10.15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-2.44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-8.06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-1.02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3130094644"/>
                  </a:ext>
                </a:extLst>
              </a:tr>
              <a:tr h="166801">
                <a:tc>
                  <a:txBody>
                    <a:bodyPr/>
                    <a:lstStyle/>
                    <a:p>
                      <a:pPr marL="0" marR="0">
                        <a:lnSpc>
                          <a:spcPct val="107000"/>
                        </a:lnSpc>
                        <a:spcBef>
                          <a:spcPts val="0"/>
                        </a:spcBef>
                        <a:spcAft>
                          <a:spcPts val="0"/>
                        </a:spcAft>
                      </a:pPr>
                      <a:r>
                        <a:rPr lang="en-US" sz="1050">
                          <a:effectLst/>
                        </a:rPr>
                        <a:t>RF</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-12.22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27.45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18.60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-1.01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-2.37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-1.32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2358479181"/>
                  </a:ext>
                </a:extLst>
              </a:tr>
              <a:tr h="271527">
                <a:tc>
                  <a:txBody>
                    <a:bodyPr/>
                    <a:lstStyle/>
                    <a:p>
                      <a:pPr marL="0" marR="0">
                        <a:lnSpc>
                          <a:spcPct val="107000"/>
                        </a:lnSpc>
                        <a:spcBef>
                          <a:spcPts val="0"/>
                        </a:spcBef>
                        <a:spcAft>
                          <a:spcPts val="0"/>
                        </a:spcAft>
                      </a:pPr>
                      <a:r>
                        <a:rPr lang="en-US" sz="1050">
                          <a:effectLst/>
                        </a:rPr>
                        <a:t>GB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33.22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1000.00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1120.00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-1.86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0.39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-3.65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817917366"/>
                  </a:ext>
                </a:extLst>
              </a:tr>
              <a:tr h="166801">
                <a:tc>
                  <a:txBody>
                    <a:bodyPr/>
                    <a:lstStyle/>
                    <a:p>
                      <a:pPr marL="0" marR="0">
                        <a:lnSpc>
                          <a:spcPct val="107000"/>
                        </a:lnSpc>
                        <a:spcBef>
                          <a:spcPts val="0"/>
                        </a:spcBef>
                        <a:spcAft>
                          <a:spcPts val="0"/>
                        </a:spcAft>
                      </a:pPr>
                      <a:r>
                        <a:rPr lang="en-US" sz="1050">
                          <a:effectLst/>
                        </a:rPr>
                        <a:t>XGB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16.82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2.70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6.35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0.17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-4.44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-1.32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2946265456"/>
                  </a:ext>
                </a:extLst>
              </a:tr>
              <a:tr h="166801">
                <a:tc>
                  <a:txBody>
                    <a:bodyPr/>
                    <a:lstStyle/>
                    <a:p>
                      <a:pPr marL="0" marR="0">
                        <a:lnSpc>
                          <a:spcPct val="107000"/>
                        </a:lnSpc>
                        <a:spcBef>
                          <a:spcPts val="0"/>
                        </a:spcBef>
                        <a:spcAft>
                          <a:spcPts val="0"/>
                        </a:spcAft>
                      </a:pPr>
                      <a:r>
                        <a:rPr lang="en-US" sz="1050">
                          <a:effectLst/>
                        </a:rPr>
                        <a:t>LightGB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-7.21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81.25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70.97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1.62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-0.42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2.33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423723849"/>
                  </a:ext>
                </a:extLst>
              </a:tr>
              <a:tr h="259784">
                <a:tc>
                  <a:txBody>
                    <a:bodyPr/>
                    <a:lstStyle/>
                    <a:p>
                      <a:pPr marL="0" marR="0">
                        <a:lnSpc>
                          <a:spcPct val="107000"/>
                        </a:lnSpc>
                        <a:spcBef>
                          <a:spcPts val="0"/>
                        </a:spcBef>
                        <a:spcAft>
                          <a:spcPts val="0"/>
                        </a:spcAft>
                      </a:pPr>
                      <a:r>
                        <a:rPr lang="en-US" sz="1050" dirty="0" err="1">
                          <a:effectLst/>
                        </a:rPr>
                        <a:t>CatBoost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dirty="0">
                          <a:effectLst/>
                        </a:rPr>
                        <a:t>29.10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185.71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dirty="0">
                          <a:effectLst/>
                        </a:rPr>
                        <a:t>173.08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-1.11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-5.36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dirty="0">
                          <a:effectLst/>
                          <a:highlight>
                            <a:srgbClr val="FF0000"/>
                          </a:highlight>
                        </a:rPr>
                        <a:t>-0.21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3413132976"/>
                  </a:ext>
                </a:extLst>
              </a:tr>
            </a:tbl>
          </a:graphicData>
        </a:graphic>
      </p:graphicFrame>
      <p:graphicFrame>
        <p:nvGraphicFramePr>
          <p:cNvPr id="16" name="Content Placeholder 3">
            <a:extLst>
              <a:ext uri="{FF2B5EF4-FFF2-40B4-BE49-F238E27FC236}">
                <a16:creationId xmlns:a16="http://schemas.microsoft.com/office/drawing/2014/main" id="{6EC19DC1-3CA3-844E-8176-04BDAA0623E4}"/>
              </a:ext>
            </a:extLst>
          </p:cNvPr>
          <p:cNvGraphicFramePr>
            <a:graphicFrameLocks noGrp="1"/>
          </p:cNvGraphicFramePr>
          <p:nvPr>
            <p:ph idx="1"/>
            <p:extLst>
              <p:ext uri="{D42A27DB-BD31-4B8C-83A1-F6EECF244321}">
                <p14:modId xmlns:p14="http://schemas.microsoft.com/office/powerpoint/2010/main" val="1900487426"/>
              </p:ext>
            </p:extLst>
          </p:nvPr>
        </p:nvGraphicFramePr>
        <p:xfrm>
          <a:off x="3080406" y="5185470"/>
          <a:ext cx="5838241" cy="1298735"/>
        </p:xfrm>
        <a:graphic>
          <a:graphicData uri="http://schemas.openxmlformats.org/drawingml/2006/table">
            <a:tbl>
              <a:tblPr firstRow="1" firstCol="1" bandRow="1">
                <a:tableStyleId>{69CF1AB2-1976-4502-BF36-3FF5EA218861}</a:tableStyleId>
              </a:tblPr>
              <a:tblGrid>
                <a:gridCol w="1455585">
                  <a:extLst>
                    <a:ext uri="{9D8B030D-6E8A-4147-A177-3AD203B41FA5}">
                      <a16:colId xmlns:a16="http://schemas.microsoft.com/office/drawing/2014/main" val="2884333189"/>
                    </a:ext>
                  </a:extLst>
                </a:gridCol>
                <a:gridCol w="1260501">
                  <a:extLst>
                    <a:ext uri="{9D8B030D-6E8A-4147-A177-3AD203B41FA5}">
                      <a16:colId xmlns:a16="http://schemas.microsoft.com/office/drawing/2014/main" val="2207480686"/>
                    </a:ext>
                  </a:extLst>
                </a:gridCol>
                <a:gridCol w="277147">
                  <a:extLst>
                    <a:ext uri="{9D8B030D-6E8A-4147-A177-3AD203B41FA5}">
                      <a16:colId xmlns:a16="http://schemas.microsoft.com/office/drawing/2014/main" val="1664730957"/>
                    </a:ext>
                  </a:extLst>
                </a:gridCol>
                <a:gridCol w="1422504">
                  <a:extLst>
                    <a:ext uri="{9D8B030D-6E8A-4147-A177-3AD203B41FA5}">
                      <a16:colId xmlns:a16="http://schemas.microsoft.com/office/drawing/2014/main" val="3301370934"/>
                    </a:ext>
                  </a:extLst>
                </a:gridCol>
                <a:gridCol w="1422504">
                  <a:extLst>
                    <a:ext uri="{9D8B030D-6E8A-4147-A177-3AD203B41FA5}">
                      <a16:colId xmlns:a16="http://schemas.microsoft.com/office/drawing/2014/main" val="79008432"/>
                    </a:ext>
                  </a:extLst>
                </a:gridCol>
              </a:tblGrid>
              <a:tr h="599192">
                <a:tc>
                  <a:txBody>
                    <a:bodyPr/>
                    <a:lstStyle/>
                    <a:p>
                      <a:pPr marL="0" marR="0">
                        <a:lnSpc>
                          <a:spcPct val="107000"/>
                        </a:lnSpc>
                        <a:spcBef>
                          <a:spcPts val="0"/>
                        </a:spcBef>
                        <a:spcAft>
                          <a:spcPts val="0"/>
                        </a:spcAft>
                      </a:pPr>
                      <a:r>
                        <a:rPr lang="en-US" sz="1050" dirty="0">
                          <a:effectLst/>
                        </a:rPr>
                        <a:t>Before SMOTE</a:t>
                      </a:r>
                      <a:br>
                        <a:rPr lang="en-US" sz="1050" dirty="0">
                          <a:effectLst/>
                        </a:rPr>
                      </a:br>
                      <a:r>
                        <a:rPr lang="en-US" sz="1050" dirty="0">
                          <a:effectLst/>
                        </a:rPr>
                        <a:t>Target in top 20%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dirty="0">
                          <a:effectLst/>
                        </a:rPr>
                        <a:t>After SMOTE</a:t>
                      </a:r>
                      <a:br>
                        <a:rPr lang="en-US" sz="1050" dirty="0">
                          <a:effectLst/>
                        </a:rPr>
                      </a:br>
                      <a:r>
                        <a:rPr lang="en-US" sz="1050" dirty="0">
                          <a:effectLst/>
                        </a:rPr>
                        <a:t>Target in top 20%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a:lnSpc>
                          <a:spcPct val="107000"/>
                        </a:lnSpc>
                      </a:pPr>
                      <a:endParaRPr lang="en-US" sz="1100" dirty="0">
                        <a:effectLst/>
                        <a:latin typeface="Calibri" panose="020F0502020204030204" pitchFamily="34"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dirty="0">
                          <a:effectLst/>
                        </a:rPr>
                        <a:t>Before SMOTE</a:t>
                      </a:r>
                      <a:br>
                        <a:rPr lang="en-US" sz="1050" dirty="0">
                          <a:effectLst/>
                        </a:rPr>
                      </a:br>
                      <a:r>
                        <a:rPr lang="en-US" sz="1050" dirty="0">
                          <a:effectLst/>
                        </a:rPr>
                        <a:t>Target in top 50%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dirty="0">
                          <a:effectLst/>
                        </a:rPr>
                        <a:t>After SMOTE</a:t>
                      </a:r>
                      <a:br>
                        <a:rPr lang="en-US" sz="1050" dirty="0">
                          <a:effectLst/>
                        </a:rPr>
                      </a:br>
                      <a:r>
                        <a:rPr lang="en-US" sz="1050" dirty="0">
                          <a:effectLst/>
                        </a:rPr>
                        <a:t>Target in top 50%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464114135"/>
                  </a:ext>
                </a:extLst>
              </a:tr>
              <a:tr h="219037">
                <a:tc>
                  <a:txBody>
                    <a:bodyPr/>
                    <a:lstStyle/>
                    <a:p>
                      <a:pPr marL="0" marR="0">
                        <a:lnSpc>
                          <a:spcPct val="107000"/>
                        </a:lnSpc>
                        <a:spcBef>
                          <a:spcPts val="0"/>
                        </a:spcBef>
                        <a:spcAft>
                          <a:spcPts val="0"/>
                        </a:spcAft>
                      </a:pPr>
                      <a:r>
                        <a:rPr lang="en-US" sz="1050" b="0">
                          <a:solidFill>
                            <a:schemeClr val="tx1"/>
                          </a:solidFill>
                          <a:effectLst/>
                        </a:rPr>
                        <a:t>262 (LR)</a:t>
                      </a:r>
                      <a:endParaRPr lang="en-US" sz="12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dirty="0">
                          <a:solidFill>
                            <a:srgbClr val="FF0000"/>
                          </a:solidFill>
                          <a:effectLst/>
                        </a:rPr>
                        <a:t>260 (GB)</a:t>
                      </a:r>
                      <a:endParaRPr lang="en-US" sz="12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a:lnSpc>
                          <a:spcPct val="107000"/>
                        </a:lnSpc>
                      </a:pPr>
                      <a:endParaRPr lang="en-US" sz="1100">
                        <a:effectLst/>
                        <a:latin typeface="Calibri" panose="020F0502020204030204" pitchFamily="34"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493 (GB)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dirty="0">
                          <a:solidFill>
                            <a:srgbClr val="FF0000"/>
                          </a:solidFill>
                          <a:effectLst/>
                        </a:rPr>
                        <a:t>480 (LR)</a:t>
                      </a:r>
                      <a:endParaRPr lang="en-US" sz="12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2711367"/>
                  </a:ext>
                </a:extLst>
              </a:tr>
              <a:tr h="240253">
                <a:tc>
                  <a:txBody>
                    <a:bodyPr/>
                    <a:lstStyle/>
                    <a:p>
                      <a:pPr marL="0" marR="0">
                        <a:lnSpc>
                          <a:spcPct val="107000"/>
                        </a:lnSpc>
                        <a:spcBef>
                          <a:spcPts val="0"/>
                        </a:spcBef>
                        <a:spcAft>
                          <a:spcPts val="0"/>
                        </a:spcAft>
                      </a:pPr>
                      <a:r>
                        <a:rPr lang="en-US" sz="1050" b="0">
                          <a:solidFill>
                            <a:schemeClr val="tx1"/>
                          </a:solidFill>
                          <a:effectLst/>
                        </a:rPr>
                        <a:t>261 (CatBoost)</a:t>
                      </a:r>
                      <a:endParaRPr lang="en-US" sz="12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253 (LR)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a:lnSpc>
                          <a:spcPct val="107000"/>
                        </a:lnSpc>
                      </a:pPr>
                      <a:endParaRPr lang="en-US" sz="1100">
                        <a:effectLst/>
                        <a:latin typeface="Calibri" panose="020F0502020204030204" pitchFamily="34"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483 (LR)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475 (GB)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3940436165"/>
                  </a:ext>
                </a:extLst>
              </a:tr>
              <a:tr h="240253">
                <a:tc>
                  <a:txBody>
                    <a:bodyPr/>
                    <a:lstStyle/>
                    <a:p>
                      <a:pPr marL="0" marR="0">
                        <a:lnSpc>
                          <a:spcPct val="107000"/>
                        </a:lnSpc>
                        <a:spcBef>
                          <a:spcPts val="0"/>
                        </a:spcBef>
                        <a:spcAft>
                          <a:spcPts val="0"/>
                        </a:spcAft>
                      </a:pPr>
                      <a:r>
                        <a:rPr lang="en-US" sz="1050" b="0" dirty="0">
                          <a:solidFill>
                            <a:schemeClr val="tx1"/>
                          </a:solidFill>
                          <a:effectLst/>
                        </a:rPr>
                        <a:t>259 (GB)</a:t>
                      </a:r>
                      <a:endParaRPr lang="en-US" sz="12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dirty="0">
                          <a:effectLst/>
                        </a:rPr>
                        <a:t>251 (GNB)</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a:lnSpc>
                          <a:spcPct val="107000"/>
                        </a:lnSpc>
                      </a:pPr>
                      <a:endParaRPr lang="en-US" sz="1100" dirty="0">
                        <a:effectLst/>
                        <a:latin typeface="Calibri" panose="020F0502020204030204" pitchFamily="34"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dirty="0">
                          <a:effectLst/>
                        </a:rPr>
                        <a:t>482 (</a:t>
                      </a:r>
                      <a:r>
                        <a:rPr lang="en-US" sz="1050" dirty="0" err="1">
                          <a:effectLst/>
                        </a:rPr>
                        <a:t>CatBoost</a:t>
                      </a:r>
                      <a:r>
                        <a:rPr lang="en-US" sz="1050" dirty="0">
                          <a:effectLst/>
                        </a:rPr>
                        <a: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dirty="0">
                          <a:effectLst/>
                        </a:rPr>
                        <a:t>441 (GNB)</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020641477"/>
                  </a:ext>
                </a:extLst>
              </a:tr>
            </a:tbl>
          </a:graphicData>
        </a:graphic>
      </p:graphicFrame>
      <p:sp>
        <p:nvSpPr>
          <p:cNvPr id="17" name="Curved Down Arrow 16">
            <a:extLst>
              <a:ext uri="{FF2B5EF4-FFF2-40B4-BE49-F238E27FC236}">
                <a16:creationId xmlns:a16="http://schemas.microsoft.com/office/drawing/2014/main" id="{6C967DF9-AA93-4343-827F-3BFDE4A46A82}"/>
              </a:ext>
            </a:extLst>
          </p:cNvPr>
          <p:cNvSpPr/>
          <p:nvPr/>
        </p:nvSpPr>
        <p:spPr>
          <a:xfrm>
            <a:off x="5439361" y="1558513"/>
            <a:ext cx="1120332" cy="40043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5253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98DDD-DC70-F542-B7E9-97B86C0FBECE}"/>
              </a:ext>
            </a:extLst>
          </p:cNvPr>
          <p:cNvSpPr>
            <a:spLocks noGrp="1"/>
          </p:cNvSpPr>
          <p:nvPr>
            <p:ph type="title"/>
          </p:nvPr>
        </p:nvSpPr>
        <p:spPr>
          <a:xfrm>
            <a:off x="677334" y="609600"/>
            <a:ext cx="9265452" cy="1320800"/>
          </a:xfrm>
        </p:spPr>
        <p:txBody>
          <a:bodyPr/>
          <a:lstStyle/>
          <a:p>
            <a:r>
              <a:rPr lang="en-US" dirty="0"/>
              <a:t>Key Metrics: which one is the key metrics</a:t>
            </a:r>
          </a:p>
        </p:txBody>
      </p:sp>
      <p:graphicFrame>
        <p:nvGraphicFramePr>
          <p:cNvPr id="7" name="Content Placeholder 6">
            <a:extLst>
              <a:ext uri="{FF2B5EF4-FFF2-40B4-BE49-F238E27FC236}">
                <a16:creationId xmlns:a16="http://schemas.microsoft.com/office/drawing/2014/main" id="{6A633572-ED63-7E4B-B2A0-B1D249E646A1}"/>
              </a:ext>
            </a:extLst>
          </p:cNvPr>
          <p:cNvGraphicFramePr>
            <a:graphicFrameLocks noGrp="1"/>
          </p:cNvGraphicFramePr>
          <p:nvPr>
            <p:ph idx="1"/>
            <p:extLst>
              <p:ext uri="{D42A27DB-BD31-4B8C-83A1-F6EECF244321}">
                <p14:modId xmlns:p14="http://schemas.microsoft.com/office/powerpoint/2010/main" val="481642376"/>
              </p:ext>
            </p:extLst>
          </p:nvPr>
        </p:nvGraphicFramePr>
        <p:xfrm>
          <a:off x="792947" y="2613068"/>
          <a:ext cx="4050070" cy="1258067"/>
        </p:xfrm>
        <a:graphic>
          <a:graphicData uri="http://schemas.openxmlformats.org/drawingml/2006/table">
            <a:tbl>
              <a:tblPr firstRow="1" firstCol="1" bandRow="1">
                <a:tableStyleId>{5C22544A-7EE6-4342-B048-85BDC9FD1C3A}</a:tableStyleId>
              </a:tblPr>
              <a:tblGrid>
                <a:gridCol w="1206404">
                  <a:extLst>
                    <a:ext uri="{9D8B030D-6E8A-4147-A177-3AD203B41FA5}">
                      <a16:colId xmlns:a16="http://schemas.microsoft.com/office/drawing/2014/main" val="1938720949"/>
                    </a:ext>
                  </a:extLst>
                </a:gridCol>
                <a:gridCol w="1206404">
                  <a:extLst>
                    <a:ext uri="{9D8B030D-6E8A-4147-A177-3AD203B41FA5}">
                      <a16:colId xmlns:a16="http://schemas.microsoft.com/office/drawing/2014/main" val="2938892944"/>
                    </a:ext>
                  </a:extLst>
                </a:gridCol>
                <a:gridCol w="1637262">
                  <a:extLst>
                    <a:ext uri="{9D8B030D-6E8A-4147-A177-3AD203B41FA5}">
                      <a16:colId xmlns:a16="http://schemas.microsoft.com/office/drawing/2014/main" val="1650650805"/>
                    </a:ext>
                  </a:extLst>
                </a:gridCol>
              </a:tblGrid>
              <a:tr h="468749">
                <a:tc>
                  <a:txBody>
                    <a:bodyPr/>
                    <a:lstStyle/>
                    <a:p>
                      <a:pPr>
                        <a:lnSpc>
                          <a:spcPct val="107000"/>
                        </a:lnSpc>
                      </a:pPr>
                      <a:endParaRPr lang="en-US" sz="1600">
                        <a:solidFill>
                          <a:srgbClr val="FF0000"/>
                        </a:solidFill>
                        <a:effectLst/>
                        <a:latin typeface="Calibri" panose="020F0502020204030204" pitchFamily="34"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600" dirty="0">
                          <a:solidFill>
                            <a:srgbClr val="FF0000"/>
                          </a:solidFill>
                          <a:effectLst/>
                        </a:rPr>
                        <a:t>Predicted Target </a:t>
                      </a:r>
                      <a:endParaRPr lang="en-US" sz="16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600">
                          <a:effectLst/>
                        </a:rPr>
                        <a:t>Predicted </a:t>
                      </a:r>
                    </a:p>
                    <a:p>
                      <a:pPr marL="0" marR="0">
                        <a:lnSpc>
                          <a:spcPct val="107000"/>
                        </a:lnSpc>
                        <a:spcBef>
                          <a:spcPts val="0"/>
                        </a:spcBef>
                        <a:spcAft>
                          <a:spcPts val="0"/>
                        </a:spcAft>
                      </a:pPr>
                      <a:r>
                        <a:rPr lang="en-US" sz="1600">
                          <a:effectLst/>
                        </a:rPr>
                        <a:t>non-Target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077135037"/>
                  </a:ext>
                </a:extLst>
              </a:tr>
              <a:tr h="266205">
                <a:tc>
                  <a:txBody>
                    <a:bodyPr/>
                    <a:lstStyle/>
                    <a:p>
                      <a:pPr marL="0" marR="0">
                        <a:lnSpc>
                          <a:spcPct val="107000"/>
                        </a:lnSpc>
                        <a:spcBef>
                          <a:spcPts val="0"/>
                        </a:spcBef>
                        <a:spcAft>
                          <a:spcPts val="0"/>
                        </a:spcAft>
                      </a:pPr>
                      <a:r>
                        <a:rPr lang="en-US" sz="1600">
                          <a:effectLst/>
                        </a:rPr>
                        <a:t>Target</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139700" algn="r">
                        <a:lnSpc>
                          <a:spcPct val="107000"/>
                        </a:lnSpc>
                        <a:spcBef>
                          <a:spcPts val="0"/>
                        </a:spcBef>
                        <a:spcAft>
                          <a:spcPts val="0"/>
                        </a:spcAft>
                      </a:pPr>
                      <a:r>
                        <a:rPr lang="en-US" sz="1600">
                          <a:effectLst/>
                        </a:rPr>
                        <a:t>TP: 491</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139700" algn="r">
                        <a:lnSpc>
                          <a:spcPct val="107000"/>
                        </a:lnSpc>
                        <a:spcBef>
                          <a:spcPts val="0"/>
                        </a:spcBef>
                        <a:spcAft>
                          <a:spcPts val="0"/>
                        </a:spcAft>
                      </a:pPr>
                      <a:r>
                        <a:rPr lang="en-US" sz="1600">
                          <a:effectLst/>
                        </a:rPr>
                        <a:t> FN:237</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765193254"/>
                  </a:ext>
                </a:extLst>
              </a:tr>
              <a:tr h="468749">
                <a:tc>
                  <a:txBody>
                    <a:bodyPr/>
                    <a:lstStyle/>
                    <a:p>
                      <a:pPr marL="0" marR="0">
                        <a:lnSpc>
                          <a:spcPct val="107000"/>
                        </a:lnSpc>
                        <a:spcBef>
                          <a:spcPts val="0"/>
                        </a:spcBef>
                        <a:spcAft>
                          <a:spcPts val="0"/>
                        </a:spcAft>
                      </a:pPr>
                      <a:r>
                        <a:rPr lang="en-US" sz="1600" dirty="0">
                          <a:effectLst/>
                        </a:rPr>
                        <a:t>non-Target</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139700" algn="r">
                        <a:lnSpc>
                          <a:spcPct val="107000"/>
                        </a:lnSpc>
                        <a:spcBef>
                          <a:spcPts val="0"/>
                        </a:spcBef>
                        <a:spcAft>
                          <a:spcPts val="0"/>
                        </a:spcAft>
                      </a:pPr>
                      <a:r>
                        <a:rPr lang="en-US" sz="1600" dirty="0">
                          <a:effectLst/>
                        </a:rPr>
                        <a:t>FP: 2770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69850" algn="r">
                        <a:lnSpc>
                          <a:spcPct val="107000"/>
                        </a:lnSpc>
                        <a:spcBef>
                          <a:spcPts val="0"/>
                        </a:spcBef>
                        <a:spcAft>
                          <a:spcPts val="0"/>
                        </a:spcAft>
                      </a:pPr>
                      <a:r>
                        <a:rPr lang="en-US" sz="1600" dirty="0">
                          <a:effectLst/>
                        </a:rPr>
                        <a:t>TN: 2010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680895730"/>
                  </a:ext>
                </a:extLst>
              </a:tr>
            </a:tbl>
          </a:graphicData>
        </a:graphic>
      </p:graphicFrame>
      <p:sp>
        <p:nvSpPr>
          <p:cNvPr id="9" name="TextBox 8">
            <a:extLst>
              <a:ext uri="{FF2B5EF4-FFF2-40B4-BE49-F238E27FC236}">
                <a16:creationId xmlns:a16="http://schemas.microsoft.com/office/drawing/2014/main" id="{6D5D532D-F7F2-C04D-AE35-5DE2716A31B1}"/>
              </a:ext>
            </a:extLst>
          </p:cNvPr>
          <p:cNvSpPr txBox="1"/>
          <p:nvPr/>
        </p:nvSpPr>
        <p:spPr>
          <a:xfrm>
            <a:off x="727886" y="1831720"/>
            <a:ext cx="6621099" cy="1046440"/>
          </a:xfrm>
          <a:prstGeom prst="rect">
            <a:avLst/>
          </a:prstGeom>
          <a:noFill/>
        </p:spPr>
        <p:txBody>
          <a:bodyPr wrap="square" rtlCol="0">
            <a:spAutoFit/>
          </a:bodyPr>
          <a:lstStyle/>
          <a:p>
            <a:r>
              <a:rPr lang="en-US" sz="1200" b="1" dirty="0">
                <a:latin typeface="+mj-lt"/>
              </a:rPr>
              <a:t>Hypothesis 1: Recall is the key metrics</a:t>
            </a:r>
          </a:p>
          <a:p>
            <a:r>
              <a:rPr lang="en-US" sz="1200" dirty="0">
                <a:latin typeface="+mj-lt"/>
              </a:rPr>
              <a:t>Best Recall: 0.674 </a:t>
            </a:r>
          </a:p>
          <a:p>
            <a:r>
              <a:rPr lang="en-US" sz="1200" dirty="0">
                <a:latin typeface="+mj-lt"/>
              </a:rPr>
              <a:t>Best model: </a:t>
            </a:r>
            <a:r>
              <a:rPr lang="en-US" sz="1200" dirty="0" err="1">
                <a:latin typeface="+mj-lt"/>
              </a:rPr>
              <a:t>GaussianNB</a:t>
            </a:r>
            <a:r>
              <a:rPr lang="en-US" sz="1200" dirty="0">
                <a:latin typeface="+mj-lt"/>
              </a:rPr>
              <a:t> after SMOTE</a:t>
            </a:r>
          </a:p>
          <a:p>
            <a:r>
              <a:rPr lang="en-US" sz="1200" dirty="0">
                <a:latin typeface="+mj-lt"/>
                <a:ea typeface="Times New Roman" panose="02020603050405020304" pitchFamily="18" charset="0"/>
                <a:cs typeface="Times New Roman" panose="02020603050405020304" pitchFamily="18" charset="0"/>
              </a:rPr>
              <a:t>Confusion matrix:</a:t>
            </a:r>
          </a:p>
          <a:p>
            <a:endParaRPr lang="en-US" sz="1400" dirty="0"/>
          </a:p>
        </p:txBody>
      </p:sp>
      <p:sp>
        <p:nvSpPr>
          <p:cNvPr id="10" name="TextBox 9">
            <a:extLst>
              <a:ext uri="{FF2B5EF4-FFF2-40B4-BE49-F238E27FC236}">
                <a16:creationId xmlns:a16="http://schemas.microsoft.com/office/drawing/2014/main" id="{942526D9-CE7C-DD47-9E78-A1D732AEEED8}"/>
              </a:ext>
            </a:extLst>
          </p:cNvPr>
          <p:cNvSpPr txBox="1"/>
          <p:nvPr/>
        </p:nvSpPr>
        <p:spPr>
          <a:xfrm>
            <a:off x="727885" y="3874815"/>
            <a:ext cx="3917687" cy="861774"/>
          </a:xfrm>
          <a:prstGeom prst="rect">
            <a:avLst/>
          </a:prstGeom>
          <a:noFill/>
        </p:spPr>
        <p:txBody>
          <a:bodyPr wrap="square" rtlCol="0">
            <a:spAutoFit/>
          </a:bodyPr>
          <a:lstStyle/>
          <a:p>
            <a:r>
              <a:rPr lang="en-US" sz="1200" dirty="0"/>
              <a:t>Potential Targets approach list: 491+2770 = 3261</a:t>
            </a:r>
          </a:p>
          <a:p>
            <a:r>
              <a:rPr lang="en-US" sz="1200" dirty="0"/>
              <a:t>Cost per email sent: $1</a:t>
            </a:r>
          </a:p>
          <a:p>
            <a:r>
              <a:rPr lang="en-US" sz="1200" dirty="0"/>
              <a:t>Cost Per Target: 3261*1/491 = $6.6</a:t>
            </a:r>
          </a:p>
          <a:p>
            <a:endParaRPr lang="en-US" sz="1400" dirty="0"/>
          </a:p>
        </p:txBody>
      </p:sp>
      <p:sp>
        <p:nvSpPr>
          <p:cNvPr id="12" name="Rectangle 11">
            <a:extLst>
              <a:ext uri="{FF2B5EF4-FFF2-40B4-BE49-F238E27FC236}">
                <a16:creationId xmlns:a16="http://schemas.microsoft.com/office/drawing/2014/main" id="{3358A134-A2D4-1A48-911B-A0E09B6E6CFA}"/>
              </a:ext>
            </a:extLst>
          </p:cNvPr>
          <p:cNvSpPr/>
          <p:nvPr/>
        </p:nvSpPr>
        <p:spPr>
          <a:xfrm>
            <a:off x="426908" y="1700802"/>
            <a:ext cx="5528441" cy="2851692"/>
          </a:xfrm>
          <a:prstGeom prst="rect">
            <a:avLst/>
          </a:prstGeom>
          <a:gradFill flip="none" rotWithShape="1">
            <a:gsLst>
              <a:gs pos="0">
                <a:schemeClr val="accent1">
                  <a:tint val="66000"/>
                  <a:satMod val="160000"/>
                  <a:alpha val="0"/>
                </a:schemeClr>
              </a:gs>
              <a:gs pos="100000">
                <a:schemeClr val="accent1">
                  <a:tint val="44500"/>
                  <a:satMod val="160000"/>
                  <a:lumMod val="85000"/>
                  <a:alpha val="35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C964127-753E-514D-8C41-7BDD6650630C}"/>
              </a:ext>
            </a:extLst>
          </p:cNvPr>
          <p:cNvSpPr/>
          <p:nvPr/>
        </p:nvSpPr>
        <p:spPr>
          <a:xfrm>
            <a:off x="677334" y="4830483"/>
            <a:ext cx="6096000" cy="1200329"/>
          </a:xfrm>
          <a:prstGeom prst="rect">
            <a:avLst/>
          </a:prstGeom>
        </p:spPr>
        <p:txBody>
          <a:bodyPr>
            <a:spAutoFit/>
          </a:bodyPr>
          <a:lstStyle/>
          <a:p>
            <a:r>
              <a:rPr lang="en-US" sz="1200" b="1" dirty="0"/>
              <a:t>Hypothesis 2: Targets in top 50% is the key metrics</a:t>
            </a:r>
          </a:p>
          <a:p>
            <a:r>
              <a:rPr lang="en-US" sz="1200" dirty="0"/>
              <a:t>Best Target in top 50%: 493</a:t>
            </a:r>
          </a:p>
          <a:p>
            <a:r>
              <a:rPr lang="en-US" sz="1200" dirty="0"/>
              <a:t>Best model: Gradient Boosting before SMOTE </a:t>
            </a:r>
          </a:p>
          <a:p>
            <a:r>
              <a:rPr lang="en-US" sz="1200" dirty="0"/>
              <a:t>Potential Targets approach list: 50% of the Testing set, 5508*0.5 = 2754</a:t>
            </a:r>
          </a:p>
          <a:p>
            <a:r>
              <a:rPr lang="en-US" sz="1200" dirty="0"/>
              <a:t>Cost per email sent: $1</a:t>
            </a:r>
          </a:p>
          <a:p>
            <a:r>
              <a:rPr lang="en-US" sz="1200" dirty="0"/>
              <a:t>Cost per Target: 2754/493 = $5.6</a:t>
            </a:r>
          </a:p>
        </p:txBody>
      </p:sp>
      <p:sp>
        <p:nvSpPr>
          <p:cNvPr id="14" name="Rectangle 13">
            <a:extLst>
              <a:ext uri="{FF2B5EF4-FFF2-40B4-BE49-F238E27FC236}">
                <a16:creationId xmlns:a16="http://schemas.microsoft.com/office/drawing/2014/main" id="{F87689CA-DFB3-FB4F-9965-5313065BD540}"/>
              </a:ext>
            </a:extLst>
          </p:cNvPr>
          <p:cNvSpPr/>
          <p:nvPr/>
        </p:nvSpPr>
        <p:spPr>
          <a:xfrm>
            <a:off x="426908" y="4557504"/>
            <a:ext cx="5528441" cy="1773847"/>
          </a:xfrm>
          <a:prstGeom prst="rect">
            <a:avLst/>
          </a:prstGeom>
          <a:gradFill flip="none" rotWithShape="1">
            <a:gsLst>
              <a:gs pos="0">
                <a:schemeClr val="accent1">
                  <a:tint val="66000"/>
                  <a:satMod val="160000"/>
                  <a:alpha val="0"/>
                </a:schemeClr>
              </a:gs>
              <a:gs pos="100000">
                <a:schemeClr val="accent1">
                  <a:tint val="44500"/>
                  <a:satMod val="160000"/>
                  <a:lumMod val="85000"/>
                  <a:alpha val="35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p>
        </p:txBody>
      </p:sp>
      <p:sp>
        <p:nvSpPr>
          <p:cNvPr id="15" name="Right Arrow 14">
            <a:extLst>
              <a:ext uri="{FF2B5EF4-FFF2-40B4-BE49-F238E27FC236}">
                <a16:creationId xmlns:a16="http://schemas.microsoft.com/office/drawing/2014/main" id="{7AE240F7-E66B-424B-BABE-F8727F4689A5}"/>
              </a:ext>
            </a:extLst>
          </p:cNvPr>
          <p:cNvSpPr/>
          <p:nvPr/>
        </p:nvSpPr>
        <p:spPr>
          <a:xfrm>
            <a:off x="5955349" y="3790241"/>
            <a:ext cx="1130680" cy="794509"/>
          </a:xfrm>
          <a:prstGeom prst="rightArrow">
            <a:avLst>
              <a:gd name="adj1" fmla="val 3742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5D16CD27-52E5-3347-AA1C-46E1E399D857}"/>
              </a:ext>
            </a:extLst>
          </p:cNvPr>
          <p:cNvSpPr txBox="1"/>
          <p:nvPr/>
        </p:nvSpPr>
        <p:spPr>
          <a:xfrm>
            <a:off x="7139373" y="2987287"/>
            <a:ext cx="3608488" cy="2585323"/>
          </a:xfrm>
          <a:prstGeom prst="rect">
            <a:avLst/>
          </a:prstGeom>
          <a:noFill/>
        </p:spPr>
        <p:txBody>
          <a:bodyPr wrap="square" rtlCol="0">
            <a:spAutoFit/>
          </a:bodyPr>
          <a:lstStyle/>
          <a:p>
            <a:r>
              <a:rPr lang="en-US" dirty="0"/>
              <a:t>1) KPI for recruiting team:</a:t>
            </a:r>
          </a:p>
          <a:p>
            <a:r>
              <a:rPr lang="en-US" dirty="0"/>
              <a:t>reach out to no less than 300 Target enrollees with minimum costs </a:t>
            </a:r>
          </a:p>
          <a:p>
            <a:endParaRPr lang="en-US" dirty="0"/>
          </a:p>
          <a:p>
            <a:r>
              <a:rPr lang="en-US" dirty="0"/>
              <a:t>2) Conclusion:</a:t>
            </a:r>
          </a:p>
          <a:p>
            <a:r>
              <a:rPr lang="en-US" dirty="0"/>
              <a:t>Target in top 50% </a:t>
            </a:r>
          </a:p>
          <a:p>
            <a:r>
              <a:rPr lang="en-US" dirty="0"/>
              <a:t>is the key metrics for model comparison </a:t>
            </a:r>
          </a:p>
        </p:txBody>
      </p:sp>
    </p:spTree>
    <p:extLst>
      <p:ext uri="{BB962C8B-B14F-4D97-AF65-F5344CB8AC3E}">
        <p14:creationId xmlns:p14="http://schemas.microsoft.com/office/powerpoint/2010/main" val="1420257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AFA9A-CCA8-5C44-9BB3-9971B3BFBB31}"/>
              </a:ext>
            </a:extLst>
          </p:cNvPr>
          <p:cNvSpPr>
            <a:spLocks noGrp="1"/>
          </p:cNvSpPr>
          <p:nvPr>
            <p:ph type="title"/>
          </p:nvPr>
        </p:nvSpPr>
        <p:spPr>
          <a:xfrm>
            <a:off x="370069" y="668217"/>
            <a:ext cx="11451862" cy="1320800"/>
          </a:xfrm>
        </p:spPr>
        <p:txBody>
          <a:bodyPr/>
          <a:lstStyle/>
          <a:p>
            <a:r>
              <a:rPr lang="en-US" dirty="0"/>
              <a:t>Experiment: </a:t>
            </a:r>
            <a:r>
              <a:rPr lang="en-US" sz="2000" b="1" dirty="0" err="1"/>
              <a:t>CatBoost</a:t>
            </a:r>
            <a:r>
              <a:rPr lang="en-US" sz="2000" b="1" dirty="0"/>
              <a:t> handles missing values and categorical variables</a:t>
            </a:r>
          </a:p>
        </p:txBody>
      </p:sp>
      <p:pic>
        <p:nvPicPr>
          <p:cNvPr id="4" name="Content Placeholder 3" descr="Chart&#10;&#10;Description automatically generated">
            <a:extLst>
              <a:ext uri="{FF2B5EF4-FFF2-40B4-BE49-F238E27FC236}">
                <a16:creationId xmlns:a16="http://schemas.microsoft.com/office/drawing/2014/main" id="{268B49DA-4A95-F746-BDED-65B4F0000AC9}"/>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1115" y="3020578"/>
            <a:ext cx="3505748" cy="1701913"/>
          </a:xfrm>
          <a:prstGeom prst="rect">
            <a:avLst/>
          </a:prstGeom>
          <a:noFill/>
          <a:ln>
            <a:noFill/>
          </a:ln>
        </p:spPr>
      </p:pic>
      <p:pic>
        <p:nvPicPr>
          <p:cNvPr id="5" name="Picture 4" descr="Chart&#10;&#10;Description automatically generated">
            <a:extLst>
              <a:ext uri="{FF2B5EF4-FFF2-40B4-BE49-F238E27FC236}">
                <a16:creationId xmlns:a16="http://schemas.microsoft.com/office/drawing/2014/main" id="{EBB1DDB7-2B8E-6443-ABBF-C77E344ACAE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956863" y="3045189"/>
            <a:ext cx="3488827" cy="1822709"/>
          </a:xfrm>
          <a:prstGeom prst="rect">
            <a:avLst/>
          </a:prstGeom>
          <a:noFill/>
          <a:ln>
            <a:noFill/>
          </a:ln>
        </p:spPr>
      </p:pic>
      <p:pic>
        <p:nvPicPr>
          <p:cNvPr id="6" name="Picture 5" descr="Chart&#10;&#10;Description automatically generated">
            <a:extLst>
              <a:ext uri="{FF2B5EF4-FFF2-40B4-BE49-F238E27FC236}">
                <a16:creationId xmlns:a16="http://schemas.microsoft.com/office/drawing/2014/main" id="{AEE94002-851A-D745-AE8E-93321DC5883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435491" y="3045189"/>
            <a:ext cx="3619060" cy="1701913"/>
          </a:xfrm>
          <a:prstGeom prst="rect">
            <a:avLst/>
          </a:prstGeom>
          <a:noFill/>
          <a:ln>
            <a:noFill/>
          </a:ln>
        </p:spPr>
      </p:pic>
      <p:pic>
        <p:nvPicPr>
          <p:cNvPr id="7" name="Picture 6" descr="Chart&#10;&#10;Description automatically generated">
            <a:extLst>
              <a:ext uri="{FF2B5EF4-FFF2-40B4-BE49-F238E27FC236}">
                <a16:creationId xmlns:a16="http://schemas.microsoft.com/office/drawing/2014/main" id="{37BD5470-F9EA-A642-886B-19546309CAC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51115" y="4846032"/>
            <a:ext cx="3608861" cy="1820550"/>
          </a:xfrm>
          <a:prstGeom prst="rect">
            <a:avLst/>
          </a:prstGeom>
          <a:noFill/>
          <a:ln>
            <a:noFill/>
          </a:ln>
        </p:spPr>
      </p:pic>
      <p:pic>
        <p:nvPicPr>
          <p:cNvPr id="8" name="Picture 7" descr="Chart, histogram&#10;&#10;Description automatically generated">
            <a:extLst>
              <a:ext uri="{FF2B5EF4-FFF2-40B4-BE49-F238E27FC236}">
                <a16:creationId xmlns:a16="http://schemas.microsoft.com/office/drawing/2014/main" id="{CFFD3EAA-F852-AB40-9A28-D76DF3E68CA4}"/>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083436" y="4916283"/>
            <a:ext cx="3362254" cy="1701913"/>
          </a:xfrm>
          <a:prstGeom prst="rect">
            <a:avLst/>
          </a:prstGeom>
          <a:noFill/>
          <a:ln>
            <a:noFill/>
          </a:ln>
        </p:spPr>
      </p:pic>
      <p:pic>
        <p:nvPicPr>
          <p:cNvPr id="9" name="Picture 8" descr="Chart&#10;&#10;Description automatically generated">
            <a:extLst>
              <a:ext uri="{FF2B5EF4-FFF2-40B4-BE49-F238E27FC236}">
                <a16:creationId xmlns:a16="http://schemas.microsoft.com/office/drawing/2014/main" id="{B8DD5B02-7F51-344F-AE6C-77E8D3B205C0}"/>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7464472" y="4881390"/>
            <a:ext cx="3619060" cy="1701913"/>
          </a:xfrm>
          <a:prstGeom prst="rect">
            <a:avLst/>
          </a:prstGeom>
          <a:noFill/>
          <a:ln>
            <a:noFill/>
          </a:ln>
        </p:spPr>
      </p:pic>
      <p:graphicFrame>
        <p:nvGraphicFramePr>
          <p:cNvPr id="10" name="Table 9">
            <a:extLst>
              <a:ext uri="{FF2B5EF4-FFF2-40B4-BE49-F238E27FC236}">
                <a16:creationId xmlns:a16="http://schemas.microsoft.com/office/drawing/2014/main" id="{95C44DC2-885E-C24F-9462-FA90D9734D43}"/>
              </a:ext>
            </a:extLst>
          </p:cNvPr>
          <p:cNvGraphicFramePr>
            <a:graphicFrameLocks noGrp="1"/>
          </p:cNvGraphicFramePr>
          <p:nvPr>
            <p:extLst>
              <p:ext uri="{D42A27DB-BD31-4B8C-83A1-F6EECF244321}">
                <p14:modId xmlns:p14="http://schemas.microsoft.com/office/powerpoint/2010/main" val="1869646457"/>
              </p:ext>
            </p:extLst>
          </p:nvPr>
        </p:nvGraphicFramePr>
        <p:xfrm>
          <a:off x="572230" y="1401224"/>
          <a:ext cx="8596667" cy="1239901"/>
        </p:xfrm>
        <a:graphic>
          <a:graphicData uri="http://schemas.openxmlformats.org/drawingml/2006/table">
            <a:tbl>
              <a:tblPr firstRow="1" firstCol="1" bandRow="1">
                <a:tableStyleId>{5C22544A-7EE6-4342-B048-85BDC9FD1C3A}</a:tableStyleId>
              </a:tblPr>
              <a:tblGrid>
                <a:gridCol w="1473745">
                  <a:extLst>
                    <a:ext uri="{9D8B030D-6E8A-4147-A177-3AD203B41FA5}">
                      <a16:colId xmlns:a16="http://schemas.microsoft.com/office/drawing/2014/main" val="531652090"/>
                    </a:ext>
                  </a:extLst>
                </a:gridCol>
                <a:gridCol w="836782">
                  <a:extLst>
                    <a:ext uri="{9D8B030D-6E8A-4147-A177-3AD203B41FA5}">
                      <a16:colId xmlns:a16="http://schemas.microsoft.com/office/drawing/2014/main" val="3513048409"/>
                    </a:ext>
                  </a:extLst>
                </a:gridCol>
                <a:gridCol w="829325">
                  <a:extLst>
                    <a:ext uri="{9D8B030D-6E8A-4147-A177-3AD203B41FA5}">
                      <a16:colId xmlns:a16="http://schemas.microsoft.com/office/drawing/2014/main" val="3618633897"/>
                    </a:ext>
                  </a:extLst>
                </a:gridCol>
                <a:gridCol w="827487">
                  <a:extLst>
                    <a:ext uri="{9D8B030D-6E8A-4147-A177-3AD203B41FA5}">
                      <a16:colId xmlns:a16="http://schemas.microsoft.com/office/drawing/2014/main" val="198023989"/>
                    </a:ext>
                  </a:extLst>
                </a:gridCol>
                <a:gridCol w="1158481">
                  <a:extLst>
                    <a:ext uri="{9D8B030D-6E8A-4147-A177-3AD203B41FA5}">
                      <a16:colId xmlns:a16="http://schemas.microsoft.com/office/drawing/2014/main" val="4006356775"/>
                    </a:ext>
                  </a:extLst>
                </a:gridCol>
                <a:gridCol w="827487">
                  <a:extLst>
                    <a:ext uri="{9D8B030D-6E8A-4147-A177-3AD203B41FA5}">
                      <a16:colId xmlns:a16="http://schemas.microsoft.com/office/drawing/2014/main" val="1704976308"/>
                    </a:ext>
                  </a:extLst>
                </a:gridCol>
                <a:gridCol w="1037116">
                  <a:extLst>
                    <a:ext uri="{9D8B030D-6E8A-4147-A177-3AD203B41FA5}">
                      <a16:colId xmlns:a16="http://schemas.microsoft.com/office/drawing/2014/main" val="4173051316"/>
                    </a:ext>
                  </a:extLst>
                </a:gridCol>
                <a:gridCol w="742900">
                  <a:extLst>
                    <a:ext uri="{9D8B030D-6E8A-4147-A177-3AD203B41FA5}">
                      <a16:colId xmlns:a16="http://schemas.microsoft.com/office/drawing/2014/main" val="3848484425"/>
                    </a:ext>
                  </a:extLst>
                </a:gridCol>
                <a:gridCol w="863344">
                  <a:extLst>
                    <a:ext uri="{9D8B030D-6E8A-4147-A177-3AD203B41FA5}">
                      <a16:colId xmlns:a16="http://schemas.microsoft.com/office/drawing/2014/main" val="320881465"/>
                    </a:ext>
                  </a:extLst>
                </a:gridCol>
              </a:tblGrid>
              <a:tr h="190500">
                <a:tc>
                  <a:txBody>
                    <a:bodyPr/>
                    <a:lstStyle/>
                    <a:p>
                      <a:pPr marL="0" marR="0">
                        <a:lnSpc>
                          <a:spcPct val="107000"/>
                        </a:lnSpc>
                        <a:spcBef>
                          <a:spcPts val="0"/>
                        </a:spcBef>
                        <a:spcAft>
                          <a:spcPts val="0"/>
                        </a:spcAft>
                      </a:pPr>
                      <a:r>
                        <a:rPr lang="en-US" sz="1050" dirty="0" err="1">
                          <a:effectLst/>
                        </a:rPr>
                        <a:t>CatBoost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   Precision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 Recall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F1score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ROC_AUC</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Target in top 20%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Target% in top 20%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Target in top 50%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Target% in top 50%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687275059"/>
                  </a:ext>
                </a:extLst>
              </a:tr>
              <a:tr h="190500">
                <a:tc>
                  <a:txBody>
                    <a:bodyPr/>
                    <a:lstStyle/>
                    <a:p>
                      <a:pPr marL="0" marR="0">
                        <a:lnSpc>
                          <a:spcPct val="107000"/>
                        </a:lnSpc>
                        <a:spcBef>
                          <a:spcPts val="0"/>
                        </a:spcBef>
                        <a:spcAft>
                          <a:spcPts val="0"/>
                        </a:spcAft>
                      </a:pPr>
                      <a:r>
                        <a:rPr lang="en-US" sz="1050" dirty="0">
                          <a:effectLst/>
                        </a:rPr>
                        <a:t>Data processed</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a:effectLst/>
                        </a:rPr>
                        <a:t>0.244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a:effectLst/>
                        </a:rPr>
                        <a:t>0.014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a:effectLst/>
                        </a:rPr>
                        <a:t>0.026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a:effectLst/>
                        </a:rPr>
                        <a:t>0.630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a:effectLst/>
                        </a:rPr>
                        <a:t>261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a:effectLst/>
                        </a:rPr>
                        <a:t>35.9%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a:effectLst/>
                        </a:rPr>
                        <a:t>482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a:effectLst/>
                        </a:rPr>
                        <a:t>66.2%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3132677149"/>
                  </a:ext>
                </a:extLst>
              </a:tr>
              <a:tr h="190500">
                <a:tc>
                  <a:txBody>
                    <a:bodyPr/>
                    <a:lstStyle/>
                    <a:p>
                      <a:pPr marL="0" marR="0">
                        <a:lnSpc>
                          <a:spcPct val="107000"/>
                        </a:lnSpc>
                        <a:spcBef>
                          <a:spcPts val="0"/>
                        </a:spcBef>
                        <a:spcAft>
                          <a:spcPts val="0"/>
                        </a:spcAft>
                      </a:pPr>
                      <a:r>
                        <a:rPr lang="en-US" sz="1050" dirty="0">
                          <a:effectLst/>
                        </a:rPr>
                        <a:t>Data Not processed</a:t>
                      </a:r>
                    </a:p>
                    <a:p>
                      <a:pPr marL="0" marR="0">
                        <a:lnSpc>
                          <a:spcPct val="107000"/>
                        </a:lnSpc>
                        <a:spcBef>
                          <a:spcPts val="0"/>
                        </a:spcBef>
                        <a:spcAft>
                          <a:spcPts val="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(baseline model)</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a:effectLst/>
                        </a:rPr>
                        <a:t>0.500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a:effectLst/>
                        </a:rPr>
                        <a:t>0.005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a:effectLst/>
                        </a:rPr>
                        <a:t>0.011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a:effectLst/>
                        </a:rPr>
                        <a:t>0.662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dirty="0">
                          <a:effectLst/>
                        </a:rPr>
                        <a:t>275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a:effectLst/>
                        </a:rPr>
                        <a:t>37.8%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a:effectLst/>
                        </a:rPr>
                        <a:t>514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dirty="0">
                          <a:effectLst/>
                        </a:rPr>
                        <a:t>70.6%</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948041777"/>
                  </a:ext>
                </a:extLst>
              </a:tr>
              <a:tr h="190500">
                <a:tc>
                  <a:txBody>
                    <a:bodyPr/>
                    <a:lstStyle/>
                    <a:p>
                      <a:pPr marL="0" marR="0">
                        <a:lnSpc>
                          <a:spcPct val="107000"/>
                        </a:lnSpc>
                        <a:spcBef>
                          <a:spcPts val="0"/>
                        </a:spcBef>
                        <a:spcAft>
                          <a:spcPts val="0"/>
                        </a:spcAft>
                      </a:pPr>
                      <a:r>
                        <a:rPr lang="en-US" sz="1050" dirty="0">
                          <a:effectLst/>
                        </a:rPr>
                        <a:t>Hyperparameter tuned</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dirty="0">
                          <a:effectLst/>
                        </a:rPr>
                        <a:t>0.571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dirty="0">
                          <a:effectLst/>
                        </a:rPr>
                        <a:t>0.005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dirty="0">
                          <a:effectLst/>
                        </a:rPr>
                        <a:t>0.011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dirty="0">
                          <a:effectLst/>
                        </a:rPr>
                        <a:t>0.664</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dirty="0">
                          <a:effectLst/>
                        </a:rPr>
                        <a:t>283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dirty="0">
                          <a:effectLst/>
                        </a:rPr>
                        <a:t>38.9%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dirty="0">
                          <a:effectLst/>
                          <a:highlight>
                            <a:srgbClr val="FFFF00"/>
                          </a:highlight>
                        </a:rPr>
                        <a:t>515</a:t>
                      </a:r>
                      <a:endParaRPr lang="en-US" sz="1200" dirty="0">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dirty="0">
                          <a:effectLst/>
                        </a:rPr>
                        <a:t>70.7%</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090503614"/>
                  </a:ext>
                </a:extLst>
              </a:tr>
            </a:tbl>
          </a:graphicData>
        </a:graphic>
      </p:graphicFrame>
      <p:sp>
        <p:nvSpPr>
          <p:cNvPr id="12" name="Rectangle 11">
            <a:extLst>
              <a:ext uri="{FF2B5EF4-FFF2-40B4-BE49-F238E27FC236}">
                <a16:creationId xmlns:a16="http://schemas.microsoft.com/office/drawing/2014/main" id="{6E8A01E5-693B-0D40-B4ED-0DAFDC80992C}"/>
              </a:ext>
            </a:extLst>
          </p:cNvPr>
          <p:cNvSpPr/>
          <p:nvPr/>
        </p:nvSpPr>
        <p:spPr>
          <a:xfrm>
            <a:off x="516361" y="2617386"/>
            <a:ext cx="8652535" cy="246221"/>
          </a:xfrm>
          <a:prstGeom prst="rect">
            <a:avLst/>
          </a:prstGeom>
        </p:spPr>
        <p:txBody>
          <a:bodyPr wrap="square">
            <a:spAutoFit/>
          </a:bodyPr>
          <a:lstStyle/>
          <a:p>
            <a:r>
              <a:rPr lang="en-US" sz="1000" dirty="0">
                <a:latin typeface="Times New Roman" panose="02020603050405020304" pitchFamily="18" charset="0"/>
                <a:ea typeface="Times New Roman" panose="02020603050405020304" pitchFamily="18" charset="0"/>
              </a:rPr>
              <a:t>we applied hyperparameter tuning via random search Cross Validation (3 Folds) to the model and obtained our optimized model</a:t>
            </a:r>
            <a:endParaRPr lang="en-US" sz="1000" dirty="0"/>
          </a:p>
        </p:txBody>
      </p:sp>
    </p:spTree>
    <p:extLst>
      <p:ext uri="{BB962C8B-B14F-4D97-AF65-F5344CB8AC3E}">
        <p14:creationId xmlns:p14="http://schemas.microsoft.com/office/powerpoint/2010/main" val="839542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AB341-A6B8-0B41-A39F-27D10DD293C3}"/>
              </a:ext>
            </a:extLst>
          </p:cNvPr>
          <p:cNvSpPr>
            <a:spLocks noGrp="1"/>
          </p:cNvSpPr>
          <p:nvPr>
            <p:ph type="title"/>
          </p:nvPr>
        </p:nvSpPr>
        <p:spPr/>
        <p:txBody>
          <a:bodyPr>
            <a:normAutofit/>
          </a:bodyPr>
          <a:lstStyle/>
          <a:p>
            <a:r>
              <a:rPr lang="en-US" dirty="0"/>
              <a:t>Final Model</a:t>
            </a:r>
            <a:br>
              <a:rPr lang="en-US" dirty="0"/>
            </a:br>
            <a:r>
              <a:rPr lang="en-US" sz="1600" dirty="0" err="1"/>
              <a:t>model_final</a:t>
            </a:r>
            <a:r>
              <a:rPr lang="en-US" sz="1600" dirty="0"/>
              <a:t> = </a:t>
            </a:r>
            <a:r>
              <a:rPr lang="en-US" sz="1600" dirty="0" err="1"/>
              <a:t>CatBoostClassifier</a:t>
            </a:r>
            <a:r>
              <a:rPr lang="en-US" sz="1600" dirty="0"/>
              <a:t>(iterations=988, depth=2, </a:t>
            </a:r>
            <a:r>
              <a:rPr lang="en-US" sz="1600" dirty="0" err="1"/>
              <a:t>learning_rate</a:t>
            </a:r>
            <a:r>
              <a:rPr lang="en-US" sz="1600" dirty="0"/>
              <a:t>=0.07165)</a:t>
            </a:r>
          </a:p>
        </p:txBody>
      </p:sp>
      <p:pic>
        <p:nvPicPr>
          <p:cNvPr id="4" name="Picture 3" descr="Chart, line chart&#10;&#10;Description automatically generated">
            <a:extLst>
              <a:ext uri="{FF2B5EF4-FFF2-40B4-BE49-F238E27FC236}">
                <a16:creationId xmlns:a16="http://schemas.microsoft.com/office/drawing/2014/main" id="{391701ED-074A-C44C-A599-B239C8B4A1B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55111" y="2270924"/>
            <a:ext cx="3640455" cy="3640455"/>
          </a:xfrm>
          <a:prstGeom prst="rect">
            <a:avLst/>
          </a:prstGeom>
          <a:noFill/>
          <a:ln>
            <a:noFill/>
          </a:ln>
        </p:spPr>
      </p:pic>
      <p:pic>
        <p:nvPicPr>
          <p:cNvPr id="6" name="Picture 5" descr="Chart, bar chart&#10;&#10;Description automatically generated">
            <a:extLst>
              <a:ext uri="{FF2B5EF4-FFF2-40B4-BE49-F238E27FC236}">
                <a16:creationId xmlns:a16="http://schemas.microsoft.com/office/drawing/2014/main" id="{FF385A39-D16E-514F-A74A-96C0B6EA514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707665" y="2270924"/>
            <a:ext cx="4797563" cy="3335240"/>
          </a:xfrm>
          <a:prstGeom prst="rect">
            <a:avLst/>
          </a:prstGeom>
          <a:noFill/>
          <a:ln>
            <a:noFill/>
          </a:ln>
        </p:spPr>
      </p:pic>
    </p:spTree>
    <p:extLst>
      <p:ext uri="{BB962C8B-B14F-4D97-AF65-F5344CB8AC3E}">
        <p14:creationId xmlns:p14="http://schemas.microsoft.com/office/powerpoint/2010/main" val="1616615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864C8-9B67-8945-8367-7B093B434E44}"/>
              </a:ext>
            </a:extLst>
          </p:cNvPr>
          <p:cNvSpPr>
            <a:spLocks noGrp="1"/>
          </p:cNvSpPr>
          <p:nvPr>
            <p:ph type="title"/>
          </p:nvPr>
        </p:nvSpPr>
        <p:spPr/>
        <p:txBody>
          <a:bodyPr/>
          <a:lstStyle/>
          <a:p>
            <a:r>
              <a:rPr lang="en-US" dirty="0"/>
              <a:t>Summary and Recommendation</a:t>
            </a:r>
          </a:p>
        </p:txBody>
      </p:sp>
      <p:sp>
        <p:nvSpPr>
          <p:cNvPr id="3" name="Content Placeholder 2">
            <a:extLst>
              <a:ext uri="{FF2B5EF4-FFF2-40B4-BE49-F238E27FC236}">
                <a16:creationId xmlns:a16="http://schemas.microsoft.com/office/drawing/2014/main" id="{67834CF9-F143-B745-BDE6-56F5CB8EC78F}"/>
              </a:ext>
            </a:extLst>
          </p:cNvPr>
          <p:cNvSpPr>
            <a:spLocks noGrp="1"/>
          </p:cNvSpPr>
          <p:nvPr>
            <p:ph idx="1"/>
          </p:nvPr>
        </p:nvSpPr>
        <p:spPr/>
        <p:txBody>
          <a:bodyPr/>
          <a:lstStyle/>
          <a:p>
            <a:r>
              <a:rPr lang="en-US" dirty="0"/>
              <a:t>Imbalanced data and feature overlap problem posed difficulties in model training.  Resulted in low Recall and low Precision cross all models.</a:t>
            </a:r>
          </a:p>
          <a:p>
            <a:r>
              <a:rPr lang="en-US" dirty="0"/>
              <a:t>When Recall and Precision are not ideal, we can use customized metrics like Targets captured in top 50% to achieve the KPI Target.</a:t>
            </a:r>
          </a:p>
          <a:p>
            <a:r>
              <a:rPr lang="en-US" dirty="0"/>
              <a:t>To solve the high degree of feature overlap between the two classes in this dataset, a good solution is to add more features/variables in the dataset if possible. Features like age, income and job title/level information.</a:t>
            </a:r>
          </a:p>
          <a:p>
            <a:endParaRPr lang="en-US" dirty="0"/>
          </a:p>
        </p:txBody>
      </p:sp>
    </p:spTree>
    <p:extLst>
      <p:ext uri="{BB962C8B-B14F-4D97-AF65-F5344CB8AC3E}">
        <p14:creationId xmlns:p14="http://schemas.microsoft.com/office/powerpoint/2010/main" val="154939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CB410-CC3E-9049-A4B4-E8C125690757}"/>
              </a:ext>
            </a:extLst>
          </p:cNvPr>
          <p:cNvSpPr>
            <a:spLocks noGrp="1"/>
          </p:cNvSpPr>
          <p:nvPr>
            <p:ph type="title"/>
          </p:nvPr>
        </p:nvSpPr>
        <p:spPr>
          <a:xfrm>
            <a:off x="758356" y="2768600"/>
            <a:ext cx="8596668" cy="1320800"/>
          </a:xfrm>
        </p:spPr>
        <p:txBody>
          <a:bodyPr/>
          <a:lstStyle/>
          <a:p>
            <a:pPr algn="ctr"/>
            <a:r>
              <a:rPr lang="en-US" dirty="0"/>
              <a:t>Appendix</a:t>
            </a:r>
            <a:br>
              <a:rPr lang="en-US" dirty="0"/>
            </a:br>
            <a:endParaRPr lang="en-US" dirty="0"/>
          </a:p>
        </p:txBody>
      </p:sp>
    </p:spTree>
    <p:extLst>
      <p:ext uri="{BB962C8B-B14F-4D97-AF65-F5344CB8AC3E}">
        <p14:creationId xmlns:p14="http://schemas.microsoft.com/office/powerpoint/2010/main" val="258019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4BD55-BDE0-1F44-9B82-8C06DD2F741B}"/>
              </a:ext>
            </a:extLst>
          </p:cNvPr>
          <p:cNvSpPr>
            <a:spLocks noGrp="1"/>
          </p:cNvSpPr>
          <p:nvPr>
            <p:ph type="title"/>
          </p:nvPr>
        </p:nvSpPr>
        <p:spPr>
          <a:xfrm>
            <a:off x="660187" y="354957"/>
            <a:ext cx="8596668" cy="1320800"/>
          </a:xfrm>
        </p:spPr>
        <p:txBody>
          <a:bodyPr/>
          <a:lstStyle/>
          <a:p>
            <a:r>
              <a:rPr lang="en-US" dirty="0"/>
              <a:t>Model pros and cons</a:t>
            </a:r>
          </a:p>
        </p:txBody>
      </p:sp>
      <p:sp>
        <p:nvSpPr>
          <p:cNvPr id="3" name="Content Placeholder 2">
            <a:extLst>
              <a:ext uri="{FF2B5EF4-FFF2-40B4-BE49-F238E27FC236}">
                <a16:creationId xmlns:a16="http://schemas.microsoft.com/office/drawing/2014/main" id="{2AF40AC0-6030-AE44-80E3-036D1B519CD7}"/>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9CDE148C-783D-4A4D-8AE8-954F6D537D29}"/>
              </a:ext>
            </a:extLst>
          </p:cNvPr>
          <p:cNvGraphicFramePr>
            <a:graphicFrameLocks noGrp="1"/>
          </p:cNvGraphicFramePr>
          <p:nvPr>
            <p:extLst>
              <p:ext uri="{D42A27DB-BD31-4B8C-83A1-F6EECF244321}">
                <p14:modId xmlns:p14="http://schemas.microsoft.com/office/powerpoint/2010/main" val="2195743238"/>
              </p:ext>
            </p:extLst>
          </p:nvPr>
        </p:nvGraphicFramePr>
        <p:xfrm>
          <a:off x="677334" y="1209906"/>
          <a:ext cx="8834528" cy="5481195"/>
        </p:xfrm>
        <a:graphic>
          <a:graphicData uri="http://schemas.openxmlformats.org/drawingml/2006/table">
            <a:tbl>
              <a:tblPr firstRow="1" firstCol="1" bandRow="1">
                <a:tableStyleId>{5C22544A-7EE6-4342-B048-85BDC9FD1C3A}</a:tableStyleId>
              </a:tblPr>
              <a:tblGrid>
                <a:gridCol w="343132">
                  <a:extLst>
                    <a:ext uri="{9D8B030D-6E8A-4147-A177-3AD203B41FA5}">
                      <a16:colId xmlns:a16="http://schemas.microsoft.com/office/drawing/2014/main" val="3133488830"/>
                    </a:ext>
                  </a:extLst>
                </a:gridCol>
                <a:gridCol w="2012670">
                  <a:extLst>
                    <a:ext uri="{9D8B030D-6E8A-4147-A177-3AD203B41FA5}">
                      <a16:colId xmlns:a16="http://schemas.microsoft.com/office/drawing/2014/main" val="1826139724"/>
                    </a:ext>
                  </a:extLst>
                </a:gridCol>
                <a:gridCol w="2568441">
                  <a:extLst>
                    <a:ext uri="{9D8B030D-6E8A-4147-A177-3AD203B41FA5}">
                      <a16:colId xmlns:a16="http://schemas.microsoft.com/office/drawing/2014/main" val="3184413065"/>
                    </a:ext>
                  </a:extLst>
                </a:gridCol>
                <a:gridCol w="3910285">
                  <a:extLst>
                    <a:ext uri="{9D8B030D-6E8A-4147-A177-3AD203B41FA5}">
                      <a16:colId xmlns:a16="http://schemas.microsoft.com/office/drawing/2014/main" val="4094433486"/>
                    </a:ext>
                  </a:extLst>
                </a:gridCol>
              </a:tblGrid>
              <a:tr h="140251">
                <a:tc>
                  <a:txBody>
                    <a:bodyPr/>
                    <a:lstStyle/>
                    <a:p>
                      <a:pPr marL="0" marR="0" algn="l">
                        <a:lnSpc>
                          <a:spcPct val="107000"/>
                        </a:lnSpc>
                        <a:spcBef>
                          <a:spcPts val="0"/>
                        </a:spcBef>
                        <a:spcAft>
                          <a:spcPts val="0"/>
                        </a:spcAft>
                      </a:pPr>
                      <a:r>
                        <a:rPr lang="en-US" sz="800" dirty="0">
                          <a:effectLst/>
                        </a:rPr>
                        <a:t>No.</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0" marR="0" algn="l">
                        <a:lnSpc>
                          <a:spcPct val="107000"/>
                        </a:lnSpc>
                        <a:spcBef>
                          <a:spcPts val="0"/>
                        </a:spcBef>
                        <a:spcAft>
                          <a:spcPts val="0"/>
                        </a:spcAft>
                      </a:pPr>
                      <a:r>
                        <a:rPr lang="en-US" sz="800">
                          <a:effectLst/>
                        </a:rPr>
                        <a:t>Binary Classifier</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0" marR="0" algn="l">
                        <a:lnSpc>
                          <a:spcPct val="107000"/>
                        </a:lnSpc>
                        <a:spcBef>
                          <a:spcPts val="0"/>
                        </a:spcBef>
                        <a:spcAft>
                          <a:spcPts val="0"/>
                        </a:spcAft>
                      </a:pPr>
                      <a:r>
                        <a:rPr lang="en-US" sz="800">
                          <a:effectLst/>
                        </a:rPr>
                        <a:t>Advantages</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0" marR="0" algn="l">
                        <a:lnSpc>
                          <a:spcPct val="107000"/>
                        </a:lnSpc>
                        <a:spcBef>
                          <a:spcPts val="0"/>
                        </a:spcBef>
                        <a:spcAft>
                          <a:spcPts val="0"/>
                        </a:spcAft>
                      </a:pPr>
                      <a:r>
                        <a:rPr lang="en-US" sz="800" dirty="0">
                          <a:effectLst/>
                        </a:rPr>
                        <a:t>Disadvantages</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extLst>
                  <a:ext uri="{0D108BD9-81ED-4DB2-BD59-A6C34878D82A}">
                    <a16:rowId xmlns:a16="http://schemas.microsoft.com/office/drawing/2014/main" val="3311097491"/>
                  </a:ext>
                </a:extLst>
              </a:tr>
              <a:tr h="534428">
                <a:tc>
                  <a:txBody>
                    <a:bodyPr/>
                    <a:lstStyle/>
                    <a:p>
                      <a:pPr marL="0" marR="0" algn="ctr">
                        <a:lnSpc>
                          <a:spcPct val="107000"/>
                        </a:lnSpc>
                        <a:spcBef>
                          <a:spcPts val="0"/>
                        </a:spcBef>
                        <a:spcAft>
                          <a:spcPts val="0"/>
                        </a:spcAft>
                      </a:pPr>
                      <a:r>
                        <a:rPr lang="en-US" sz="800" dirty="0">
                          <a:effectLst/>
                        </a:rPr>
                        <a:t>1</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0" marR="0" algn="l">
                        <a:lnSpc>
                          <a:spcPct val="107000"/>
                        </a:lnSpc>
                        <a:spcBef>
                          <a:spcPts val="0"/>
                        </a:spcBef>
                        <a:spcAft>
                          <a:spcPts val="0"/>
                        </a:spcAft>
                      </a:pPr>
                      <a:r>
                        <a:rPr lang="en-US" sz="800">
                          <a:effectLst/>
                        </a:rPr>
                        <a:t>Logistic Regression</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East to interpret</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Small number of hyperparameters </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Overfitting can be addressed though regularization </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a:effectLst/>
                        </a:rPr>
                        <a:t>May overfit when provided with large numbers of features</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a:effectLst/>
                        </a:rPr>
                        <a:t>Can only learn linear hypothesis functions </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a:effectLst/>
                        </a:rPr>
                        <a:t>Input data might need scaling </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a:effectLst/>
                        </a:rPr>
                        <a:t>May not handle irrelevant features well</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extLst>
                  <a:ext uri="{0D108BD9-81ED-4DB2-BD59-A6C34878D82A}">
                    <a16:rowId xmlns:a16="http://schemas.microsoft.com/office/drawing/2014/main" val="3765580850"/>
                  </a:ext>
                </a:extLst>
              </a:tr>
              <a:tr h="403036">
                <a:tc>
                  <a:txBody>
                    <a:bodyPr/>
                    <a:lstStyle/>
                    <a:p>
                      <a:pPr marL="0" marR="0" algn="ctr">
                        <a:lnSpc>
                          <a:spcPct val="107000"/>
                        </a:lnSpc>
                        <a:spcBef>
                          <a:spcPts val="0"/>
                        </a:spcBef>
                        <a:spcAft>
                          <a:spcPts val="0"/>
                        </a:spcAft>
                      </a:pPr>
                      <a:r>
                        <a:rPr lang="en-US" sz="800" dirty="0">
                          <a:effectLst/>
                        </a:rPr>
                        <a:t>2</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0" marR="0" algn="l">
                        <a:lnSpc>
                          <a:spcPct val="107000"/>
                        </a:lnSpc>
                        <a:spcBef>
                          <a:spcPts val="0"/>
                        </a:spcBef>
                        <a:spcAft>
                          <a:spcPts val="0"/>
                        </a:spcAft>
                      </a:pPr>
                      <a:r>
                        <a:rPr lang="en-US" sz="800">
                          <a:effectLst/>
                        </a:rPr>
                        <a:t>Gaussian Naïve Bayes</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No training involved</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Very little parameter tuning is required</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Features do not need scaling</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a:effectLst/>
                        </a:rPr>
                        <a:t>Assumes that the features are independent, which is rarely true</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extLst>
                  <a:ext uri="{0D108BD9-81ED-4DB2-BD59-A6C34878D82A}">
                    <a16:rowId xmlns:a16="http://schemas.microsoft.com/office/drawing/2014/main" val="4049467288"/>
                  </a:ext>
                </a:extLst>
              </a:tr>
              <a:tr h="403036">
                <a:tc>
                  <a:txBody>
                    <a:bodyPr/>
                    <a:lstStyle/>
                    <a:p>
                      <a:pPr marL="0" marR="0" algn="ctr">
                        <a:lnSpc>
                          <a:spcPct val="107000"/>
                        </a:lnSpc>
                        <a:spcBef>
                          <a:spcPts val="0"/>
                        </a:spcBef>
                        <a:spcAft>
                          <a:spcPts val="0"/>
                        </a:spcAft>
                      </a:pPr>
                      <a:r>
                        <a:rPr lang="en-US" sz="800" dirty="0">
                          <a:effectLst/>
                        </a:rPr>
                        <a:t>3</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0" marR="0" algn="l">
                        <a:lnSpc>
                          <a:spcPct val="107000"/>
                        </a:lnSpc>
                        <a:spcBef>
                          <a:spcPts val="0"/>
                        </a:spcBef>
                        <a:spcAft>
                          <a:spcPts val="0"/>
                        </a:spcAft>
                      </a:pPr>
                      <a:r>
                        <a:rPr lang="en-US" sz="800">
                          <a:effectLst/>
                        </a:rPr>
                        <a:t>k-Nearest Neighbors</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No training involved, easy to implement</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Only one hyperparameter </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Need to find optimal number of K</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Slow to predict </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Outlier sensitivity</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extLst>
                  <a:ext uri="{0D108BD9-81ED-4DB2-BD59-A6C34878D82A}">
                    <a16:rowId xmlns:a16="http://schemas.microsoft.com/office/drawing/2014/main" val="2982108528"/>
                  </a:ext>
                </a:extLst>
              </a:tr>
              <a:tr h="534428">
                <a:tc>
                  <a:txBody>
                    <a:bodyPr/>
                    <a:lstStyle/>
                    <a:p>
                      <a:pPr marL="0" marR="0" algn="ctr">
                        <a:lnSpc>
                          <a:spcPct val="107000"/>
                        </a:lnSpc>
                        <a:spcBef>
                          <a:spcPts val="0"/>
                        </a:spcBef>
                        <a:spcAft>
                          <a:spcPts val="0"/>
                        </a:spcAft>
                      </a:pPr>
                      <a:r>
                        <a:rPr lang="en-US" sz="800" dirty="0">
                          <a:effectLst/>
                        </a:rPr>
                        <a:t>4</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0" marR="0" algn="l">
                        <a:lnSpc>
                          <a:spcPct val="107000"/>
                        </a:lnSpc>
                        <a:spcBef>
                          <a:spcPts val="0"/>
                        </a:spcBef>
                        <a:spcAft>
                          <a:spcPts val="0"/>
                        </a:spcAft>
                      </a:pPr>
                      <a:r>
                        <a:rPr lang="en-US" sz="800">
                          <a:effectLst/>
                        </a:rPr>
                        <a:t>Support Vector Machine</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Accuracy</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Works well on smaller cleaner datasets</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Is effective when umber of dimensions is greater than the number of samples.</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342900" marR="0" lvl="0" indent="-342900" algn="l">
                        <a:lnSpc>
                          <a:spcPct val="107000"/>
                        </a:lnSpc>
                        <a:spcBef>
                          <a:spcPts val="0"/>
                        </a:spcBef>
                        <a:spcAft>
                          <a:spcPts val="0"/>
                        </a:spcAft>
                        <a:buFont typeface="Arial" panose="020B0604020202020204" pitchFamily="34" charset="0"/>
                        <a:buChar char="•"/>
                        <a:tabLst>
                          <a:tab pos="457200" algn="l"/>
                        </a:tabLst>
                      </a:pPr>
                      <a:r>
                        <a:rPr lang="en-US" sz="800">
                          <a:effectLst/>
                        </a:rPr>
                        <a:t>Isn’t suited to larger datasets as the training time can be high</a:t>
                      </a:r>
                    </a:p>
                    <a:p>
                      <a:pPr marL="342900" marR="0" lvl="0" indent="-342900" algn="l">
                        <a:lnSpc>
                          <a:spcPct val="107000"/>
                        </a:lnSpc>
                        <a:spcBef>
                          <a:spcPts val="0"/>
                        </a:spcBef>
                        <a:spcAft>
                          <a:spcPts val="0"/>
                        </a:spcAft>
                        <a:buFont typeface="Arial" panose="020B0604020202020204" pitchFamily="34" charset="0"/>
                        <a:buChar char="•"/>
                        <a:tabLst>
                          <a:tab pos="457200" algn="l"/>
                        </a:tabLst>
                      </a:pPr>
                      <a:r>
                        <a:rPr lang="en-US" sz="800">
                          <a:effectLst/>
                        </a:rPr>
                        <a:t>Less effective on noisier datasets with overlapping classes</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extLst>
                  <a:ext uri="{0D108BD9-81ED-4DB2-BD59-A6C34878D82A}">
                    <a16:rowId xmlns:a16="http://schemas.microsoft.com/office/drawing/2014/main" val="1293648726"/>
                  </a:ext>
                </a:extLst>
              </a:tr>
              <a:tr h="665437">
                <a:tc>
                  <a:txBody>
                    <a:bodyPr/>
                    <a:lstStyle/>
                    <a:p>
                      <a:pPr marL="0" marR="0" algn="ctr">
                        <a:lnSpc>
                          <a:spcPct val="107000"/>
                        </a:lnSpc>
                        <a:spcBef>
                          <a:spcPts val="0"/>
                        </a:spcBef>
                        <a:spcAft>
                          <a:spcPts val="0"/>
                        </a:spcAft>
                      </a:pPr>
                      <a:r>
                        <a:rPr lang="en-US" sz="800" dirty="0">
                          <a:effectLst/>
                        </a:rPr>
                        <a:t>5</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0" marR="0" algn="l" defTabSz="457200" rtl="0" eaLnBrk="1" latinLnBrk="0" hangingPunct="1">
                        <a:lnSpc>
                          <a:spcPct val="107000"/>
                        </a:lnSpc>
                        <a:spcBef>
                          <a:spcPts val="0"/>
                        </a:spcBef>
                        <a:spcAft>
                          <a:spcPts val="0"/>
                        </a:spcAft>
                      </a:pPr>
                      <a:r>
                        <a:rPr lang="en-US" sz="800" kern="1200">
                          <a:solidFill>
                            <a:schemeClr val="dk1"/>
                          </a:solidFill>
                          <a:effectLst/>
                          <a:latin typeface="+mn-lt"/>
                          <a:ea typeface="+mn-ea"/>
                          <a:cs typeface="+mn-cs"/>
                        </a:rPr>
                        <a:t>Decision Tree</a:t>
                      </a:r>
                    </a:p>
                  </a:txBody>
                  <a:tcPr marL="8842" marR="8842" marT="8842" marB="8842" anchor="ctr"/>
                </a:tc>
                <a:tc>
                  <a:txBody>
                    <a:bodyPr/>
                    <a:lstStyle/>
                    <a:p>
                      <a:pPr marL="0" marR="0" lvl="0" indent="-342900" algn="l" defTabSz="457200" rtl="0" eaLnBrk="1" latinLnBrk="0" hangingPunct="1">
                        <a:lnSpc>
                          <a:spcPct val="107000"/>
                        </a:lnSpc>
                        <a:spcBef>
                          <a:spcPts val="0"/>
                        </a:spcBef>
                        <a:spcAft>
                          <a:spcPts val="0"/>
                        </a:spcAft>
                        <a:buFont typeface="Arial" panose="020B0604020202020204" pitchFamily="34" charset="0"/>
                        <a:buChar char="•"/>
                        <a:tabLst>
                          <a:tab pos="457200" algn="l"/>
                        </a:tabLst>
                      </a:pPr>
                      <a:r>
                        <a:rPr lang="en-US" sz="800" kern="1200" dirty="0">
                          <a:solidFill>
                            <a:schemeClr val="dk1"/>
                          </a:solidFill>
                          <a:effectLst/>
                          <a:latin typeface="+mn-lt"/>
                          <a:ea typeface="+mn-ea"/>
                          <a:cs typeface="+mn-cs"/>
                        </a:rPr>
                        <a:t>Easy to interpret </a:t>
                      </a:r>
                    </a:p>
                    <a:p>
                      <a:pPr marL="0" marR="0" lvl="0" indent="-342900" algn="l" defTabSz="457200" rtl="0" eaLnBrk="1" latinLnBrk="0" hangingPunct="1">
                        <a:lnSpc>
                          <a:spcPct val="107000"/>
                        </a:lnSpc>
                        <a:spcBef>
                          <a:spcPts val="0"/>
                        </a:spcBef>
                        <a:spcAft>
                          <a:spcPts val="0"/>
                        </a:spcAft>
                        <a:buFont typeface="Arial" panose="020B0604020202020204" pitchFamily="34" charset="0"/>
                        <a:buChar char="•"/>
                        <a:tabLst>
                          <a:tab pos="457200" algn="l"/>
                        </a:tabLst>
                      </a:pPr>
                      <a:r>
                        <a:rPr lang="en-US" sz="800" kern="1200" dirty="0">
                          <a:solidFill>
                            <a:schemeClr val="dk1"/>
                          </a:solidFill>
                          <a:effectLst/>
                          <a:latin typeface="+mn-lt"/>
                          <a:ea typeface="+mn-ea"/>
                          <a:cs typeface="+mn-cs"/>
                        </a:rPr>
                        <a:t>Work with numerical and categorical features.</a:t>
                      </a:r>
                    </a:p>
                    <a:p>
                      <a:pPr marL="0" marR="0" lvl="0" indent="-342900" algn="l" defTabSz="457200" rtl="0" eaLnBrk="1" latinLnBrk="0" hangingPunct="1">
                        <a:lnSpc>
                          <a:spcPct val="107000"/>
                        </a:lnSpc>
                        <a:spcBef>
                          <a:spcPts val="0"/>
                        </a:spcBef>
                        <a:spcAft>
                          <a:spcPts val="0"/>
                        </a:spcAft>
                        <a:buFont typeface="Arial" panose="020B0604020202020204" pitchFamily="34" charset="0"/>
                        <a:buChar char="•"/>
                        <a:tabLst>
                          <a:tab pos="457200" algn="l"/>
                        </a:tabLst>
                      </a:pPr>
                      <a:r>
                        <a:rPr lang="en-US" sz="800" kern="1200" dirty="0">
                          <a:solidFill>
                            <a:schemeClr val="dk1"/>
                          </a:solidFill>
                          <a:effectLst/>
                          <a:latin typeface="+mn-lt"/>
                          <a:ea typeface="+mn-ea"/>
                          <a:cs typeface="+mn-cs"/>
                        </a:rPr>
                        <a:t>Requires little data preprocessing</a:t>
                      </a:r>
                    </a:p>
                    <a:p>
                      <a:pPr marL="0" marR="0" lvl="0" indent="-342900" algn="l" defTabSz="457200" rtl="0" eaLnBrk="1" latinLnBrk="0" hangingPunct="1">
                        <a:lnSpc>
                          <a:spcPct val="107000"/>
                        </a:lnSpc>
                        <a:spcBef>
                          <a:spcPts val="0"/>
                        </a:spcBef>
                        <a:spcAft>
                          <a:spcPts val="0"/>
                        </a:spcAft>
                        <a:buFont typeface="Arial" panose="020B0604020202020204" pitchFamily="34" charset="0"/>
                        <a:buChar char="•"/>
                        <a:tabLst>
                          <a:tab pos="457200" algn="l"/>
                        </a:tabLst>
                      </a:pPr>
                      <a:r>
                        <a:rPr lang="en-US" sz="800" kern="1200" dirty="0">
                          <a:solidFill>
                            <a:schemeClr val="dk1"/>
                          </a:solidFill>
                          <a:effectLst/>
                          <a:latin typeface="+mn-lt"/>
                          <a:ea typeface="+mn-ea"/>
                          <a:cs typeface="+mn-cs"/>
                        </a:rPr>
                        <a:t>Performs well on large datasets</a:t>
                      </a:r>
                    </a:p>
                    <a:p>
                      <a:pPr marL="0" marR="0" lvl="0" indent="-342900" algn="l" defTabSz="457200" rtl="0" eaLnBrk="1" latinLnBrk="0" hangingPunct="1">
                        <a:lnSpc>
                          <a:spcPct val="107000"/>
                        </a:lnSpc>
                        <a:spcBef>
                          <a:spcPts val="0"/>
                        </a:spcBef>
                        <a:spcAft>
                          <a:spcPts val="0"/>
                        </a:spcAft>
                        <a:buFont typeface="Arial" panose="020B0604020202020204" pitchFamily="34" charset="0"/>
                        <a:buChar char="•"/>
                        <a:tabLst>
                          <a:tab pos="457200" algn="l"/>
                        </a:tabLst>
                      </a:pPr>
                      <a:r>
                        <a:rPr lang="en-US" sz="800" kern="1200" dirty="0">
                          <a:solidFill>
                            <a:schemeClr val="dk1"/>
                          </a:solidFill>
                          <a:effectLst/>
                          <a:latin typeface="+mn-lt"/>
                          <a:ea typeface="+mn-ea"/>
                          <a:cs typeface="+mn-cs"/>
                        </a:rPr>
                        <a:t>Doesn’t require normalization</a:t>
                      </a:r>
                    </a:p>
                  </a:txBody>
                  <a:tcPr marL="8842" marR="8842" marT="8842" marB="8842" anchor="ctr"/>
                </a:tc>
                <a:tc>
                  <a:txBody>
                    <a:bodyPr/>
                    <a:lstStyle/>
                    <a:p>
                      <a:pPr marL="342900" marR="0" lvl="0" indent="-342900" algn="l">
                        <a:lnSpc>
                          <a:spcPct val="107000"/>
                        </a:lnSpc>
                        <a:spcBef>
                          <a:spcPts val="0"/>
                        </a:spcBef>
                        <a:spcAft>
                          <a:spcPts val="0"/>
                        </a:spcAft>
                        <a:buFont typeface="Arial" panose="020B0604020202020204" pitchFamily="34" charset="0"/>
                        <a:buChar char="•"/>
                        <a:tabLst>
                          <a:tab pos="457200" algn="l"/>
                        </a:tabLst>
                      </a:pPr>
                      <a:r>
                        <a:rPr lang="en-US" sz="800" dirty="0">
                          <a:effectLst/>
                        </a:rPr>
                        <a:t>Overfitting </a:t>
                      </a:r>
                    </a:p>
                    <a:p>
                      <a:pPr marL="342900" marR="0" lvl="0" indent="-342900" algn="l">
                        <a:lnSpc>
                          <a:spcPct val="107000"/>
                        </a:lnSpc>
                        <a:spcBef>
                          <a:spcPts val="0"/>
                        </a:spcBef>
                        <a:spcAft>
                          <a:spcPts val="0"/>
                        </a:spcAft>
                        <a:buFont typeface="Arial" panose="020B0604020202020204" pitchFamily="34" charset="0"/>
                        <a:buChar char="•"/>
                        <a:tabLst>
                          <a:tab pos="457200" algn="l"/>
                        </a:tabLst>
                      </a:pPr>
                      <a:r>
                        <a:rPr lang="en-US" sz="800" dirty="0">
                          <a:effectLst/>
                        </a:rPr>
                        <a:t>Unable to predict continuous values</a:t>
                      </a:r>
                    </a:p>
                    <a:p>
                      <a:pPr marL="342900" marR="0" lvl="0" indent="-342900" algn="l">
                        <a:lnSpc>
                          <a:spcPct val="107000"/>
                        </a:lnSpc>
                        <a:spcBef>
                          <a:spcPts val="0"/>
                        </a:spcBef>
                        <a:spcAft>
                          <a:spcPts val="0"/>
                        </a:spcAft>
                        <a:buFont typeface="Arial" panose="020B0604020202020204" pitchFamily="34" charset="0"/>
                        <a:buChar char="•"/>
                        <a:tabLst>
                          <a:tab pos="457200" algn="l"/>
                        </a:tabLst>
                      </a:pPr>
                      <a:r>
                        <a:rPr lang="en-US" sz="800" dirty="0">
                          <a:effectLst/>
                        </a:rPr>
                        <a:t>Doesn’t work well with lots of features and complex large dataset</a:t>
                      </a:r>
                    </a:p>
                    <a:p>
                      <a:pPr marL="0" marR="0" algn="l">
                        <a:lnSpc>
                          <a:spcPct val="107000"/>
                        </a:lnSpc>
                        <a:spcBef>
                          <a:spcPts val="0"/>
                        </a:spcBef>
                        <a:spcAft>
                          <a:spcPts val="0"/>
                        </a:spcAft>
                      </a:pPr>
                      <a:r>
                        <a:rPr lang="en-US" sz="800" dirty="0">
                          <a:effectLst/>
                        </a:rPr>
                        <a:t> </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extLst>
                  <a:ext uri="{0D108BD9-81ED-4DB2-BD59-A6C34878D82A}">
                    <a16:rowId xmlns:a16="http://schemas.microsoft.com/office/drawing/2014/main" val="247978809"/>
                  </a:ext>
                </a:extLst>
              </a:tr>
              <a:tr h="665821">
                <a:tc>
                  <a:txBody>
                    <a:bodyPr/>
                    <a:lstStyle/>
                    <a:p>
                      <a:pPr marL="0" marR="0" algn="ctr">
                        <a:lnSpc>
                          <a:spcPct val="107000"/>
                        </a:lnSpc>
                        <a:spcBef>
                          <a:spcPts val="0"/>
                        </a:spcBef>
                        <a:spcAft>
                          <a:spcPts val="0"/>
                        </a:spcAft>
                      </a:pPr>
                      <a:r>
                        <a:rPr lang="en-US" sz="800" dirty="0">
                          <a:effectLst/>
                        </a:rPr>
                        <a:t>6</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0" marR="0" algn="l">
                        <a:lnSpc>
                          <a:spcPct val="107000"/>
                        </a:lnSpc>
                        <a:spcBef>
                          <a:spcPts val="0"/>
                        </a:spcBef>
                        <a:spcAft>
                          <a:spcPts val="0"/>
                        </a:spcAft>
                      </a:pPr>
                      <a:r>
                        <a:rPr lang="en-US" sz="800" dirty="0">
                          <a:effectLst/>
                        </a:rPr>
                        <a:t>Random Forest (Ensemble Bagging)</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Excellent predictive power</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Requires little data preprocessing</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Doesn’t require normalization</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Suitable for large dataset</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Plenty of optimization options</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342900" marR="0" lvl="0" indent="-342900" algn="l">
                        <a:lnSpc>
                          <a:spcPct val="107000"/>
                        </a:lnSpc>
                        <a:spcBef>
                          <a:spcPts val="0"/>
                        </a:spcBef>
                        <a:spcAft>
                          <a:spcPts val="0"/>
                        </a:spcAft>
                        <a:buFont typeface="Arial" panose="020B0604020202020204" pitchFamily="34" charset="0"/>
                        <a:buChar char="•"/>
                        <a:tabLst>
                          <a:tab pos="457200" algn="l"/>
                        </a:tabLst>
                      </a:pPr>
                      <a:r>
                        <a:rPr lang="en-US" sz="800" dirty="0">
                          <a:effectLst/>
                        </a:rPr>
                        <a:t>Overfitting risk </a:t>
                      </a:r>
                    </a:p>
                    <a:p>
                      <a:pPr marL="342900" marR="0" lvl="0" indent="-342900" algn="l">
                        <a:lnSpc>
                          <a:spcPct val="107000"/>
                        </a:lnSpc>
                        <a:spcBef>
                          <a:spcPts val="0"/>
                        </a:spcBef>
                        <a:spcAft>
                          <a:spcPts val="0"/>
                        </a:spcAft>
                        <a:buFont typeface="Arial" panose="020B0604020202020204" pitchFamily="34" charset="0"/>
                        <a:buChar char="•"/>
                        <a:tabLst>
                          <a:tab pos="457200" algn="l"/>
                        </a:tabLst>
                      </a:pPr>
                      <a:r>
                        <a:rPr lang="en-US" sz="800" dirty="0">
                          <a:effectLst/>
                        </a:rPr>
                        <a:t>Parameter complexity </a:t>
                      </a:r>
                    </a:p>
                    <a:p>
                      <a:pPr marL="342900" marR="0" lvl="0" indent="-342900" algn="l">
                        <a:lnSpc>
                          <a:spcPct val="107000"/>
                        </a:lnSpc>
                        <a:spcBef>
                          <a:spcPts val="0"/>
                        </a:spcBef>
                        <a:spcAft>
                          <a:spcPts val="0"/>
                        </a:spcAft>
                        <a:buFont typeface="Arial" panose="020B0604020202020204" pitchFamily="34" charset="0"/>
                        <a:buChar char="•"/>
                        <a:tabLst>
                          <a:tab pos="457200" algn="l"/>
                        </a:tabLst>
                      </a:pPr>
                      <a:r>
                        <a:rPr lang="en-US" sz="800" dirty="0">
                          <a:effectLst/>
                        </a:rPr>
                        <a:t>Limited with regression</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extLst>
                  <a:ext uri="{0D108BD9-81ED-4DB2-BD59-A6C34878D82A}">
                    <a16:rowId xmlns:a16="http://schemas.microsoft.com/office/drawing/2014/main" val="1985302241"/>
                  </a:ext>
                </a:extLst>
              </a:tr>
              <a:tr h="534428">
                <a:tc>
                  <a:txBody>
                    <a:bodyPr/>
                    <a:lstStyle/>
                    <a:p>
                      <a:pPr marL="0" marR="0" algn="ctr">
                        <a:lnSpc>
                          <a:spcPct val="107000"/>
                        </a:lnSpc>
                        <a:spcBef>
                          <a:spcPts val="0"/>
                        </a:spcBef>
                        <a:spcAft>
                          <a:spcPts val="0"/>
                        </a:spcAft>
                      </a:pPr>
                      <a:r>
                        <a:rPr lang="en-US" sz="800" dirty="0">
                          <a:effectLst/>
                        </a:rPr>
                        <a:t>7</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0" marR="0" algn="l">
                        <a:lnSpc>
                          <a:spcPct val="107000"/>
                        </a:lnSpc>
                        <a:spcBef>
                          <a:spcPts val="0"/>
                        </a:spcBef>
                        <a:spcAft>
                          <a:spcPts val="0"/>
                        </a:spcAft>
                      </a:pPr>
                      <a:r>
                        <a:rPr lang="en-US" sz="800" dirty="0">
                          <a:effectLst/>
                        </a:rPr>
                        <a:t>Gradient Boosting (Ensemble Boosting)</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Excellent predictive accuracy</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Can optimize on different loss functions </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Provides several hyperparameter tuning options that make the function fit very flexible.</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a:effectLst/>
                        </a:rPr>
                        <a:t>Overfitting risk</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a:effectLst/>
                        </a:rPr>
                        <a:t>Computationally expensive</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a:effectLst/>
                        </a:rPr>
                        <a:t>Parameter complexity</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extLst>
                  <a:ext uri="{0D108BD9-81ED-4DB2-BD59-A6C34878D82A}">
                    <a16:rowId xmlns:a16="http://schemas.microsoft.com/office/drawing/2014/main" val="4178561494"/>
                  </a:ext>
                </a:extLst>
              </a:tr>
              <a:tr h="534428">
                <a:tc>
                  <a:txBody>
                    <a:bodyPr/>
                    <a:lstStyle/>
                    <a:p>
                      <a:pPr marL="0" marR="0" algn="ctr">
                        <a:lnSpc>
                          <a:spcPct val="107000"/>
                        </a:lnSpc>
                        <a:spcBef>
                          <a:spcPts val="0"/>
                        </a:spcBef>
                        <a:spcAft>
                          <a:spcPts val="0"/>
                        </a:spcAft>
                      </a:pPr>
                      <a:r>
                        <a:rPr lang="en-US" sz="800" dirty="0">
                          <a:effectLst/>
                        </a:rPr>
                        <a:t>8</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0" marR="0" algn="l">
                        <a:lnSpc>
                          <a:spcPct val="107000"/>
                        </a:lnSpc>
                        <a:spcBef>
                          <a:spcPts val="0"/>
                        </a:spcBef>
                        <a:spcAft>
                          <a:spcPts val="0"/>
                        </a:spcAft>
                      </a:pPr>
                      <a:r>
                        <a:rPr lang="en-US" sz="800" dirty="0" err="1">
                          <a:effectLst/>
                        </a:rPr>
                        <a:t>XGBoost</a:t>
                      </a:r>
                      <a:r>
                        <a:rPr lang="en-US" sz="800" dirty="0">
                          <a:effectLst/>
                        </a:rPr>
                        <a:t> (Ensemble Boosting)</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Regularization to prevent overfitting</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Computational efficiency and often better model performance</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Can handle missing value</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Difficult to interpret and visualize</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Parameter complexity</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Time consuming when dataset is large</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extLst>
                  <a:ext uri="{0D108BD9-81ED-4DB2-BD59-A6C34878D82A}">
                    <a16:rowId xmlns:a16="http://schemas.microsoft.com/office/drawing/2014/main" val="1668459780"/>
                  </a:ext>
                </a:extLst>
              </a:tr>
              <a:tr h="665821">
                <a:tc>
                  <a:txBody>
                    <a:bodyPr/>
                    <a:lstStyle/>
                    <a:p>
                      <a:pPr marL="0" marR="0" algn="ctr">
                        <a:lnSpc>
                          <a:spcPct val="107000"/>
                        </a:lnSpc>
                        <a:spcBef>
                          <a:spcPts val="0"/>
                        </a:spcBef>
                        <a:spcAft>
                          <a:spcPts val="0"/>
                        </a:spcAft>
                      </a:pPr>
                      <a:r>
                        <a:rPr lang="en-US" sz="800" dirty="0">
                          <a:effectLst/>
                        </a:rPr>
                        <a:t>9</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0" marR="0" algn="l">
                        <a:lnSpc>
                          <a:spcPct val="107000"/>
                        </a:lnSpc>
                        <a:spcBef>
                          <a:spcPts val="0"/>
                        </a:spcBef>
                        <a:spcAft>
                          <a:spcPts val="0"/>
                        </a:spcAft>
                      </a:pPr>
                      <a:r>
                        <a:rPr lang="en-US" sz="800" dirty="0" err="1">
                          <a:effectLst/>
                        </a:rPr>
                        <a:t>LightGBM</a:t>
                      </a:r>
                      <a:r>
                        <a:rPr lang="en-US" sz="800" dirty="0">
                          <a:effectLst/>
                        </a:rPr>
                        <a:t> (Ensemble Boosting)</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171450" marR="0" indent="-171450" algn="l">
                        <a:lnSpc>
                          <a:spcPct val="107000"/>
                        </a:lnSpc>
                        <a:spcBef>
                          <a:spcPts val="0"/>
                        </a:spcBef>
                        <a:spcAft>
                          <a:spcPts val="0"/>
                        </a:spcAft>
                        <a:buFont typeface="Arial" panose="020B0604020202020204" pitchFamily="34" charset="0"/>
                        <a:buChar char="•"/>
                      </a:pPr>
                      <a:endParaRPr lang="en-US" sz="800" dirty="0">
                        <a:effectLst/>
                      </a:endParaRP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High speed, high accuracy</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Can handle missing value and categorical value</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Low memory usage</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Compatibility with large dataset</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tc>
                <a:tc>
                  <a:txBody>
                    <a:bodyPr/>
                    <a:lstStyle/>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Parameter complexity</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Overfitting risk</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extLst>
                  <a:ext uri="{0D108BD9-81ED-4DB2-BD59-A6C34878D82A}">
                    <a16:rowId xmlns:a16="http://schemas.microsoft.com/office/drawing/2014/main" val="2590966531"/>
                  </a:ext>
                </a:extLst>
              </a:tr>
              <a:tr h="0">
                <a:tc>
                  <a:txBody>
                    <a:bodyPr/>
                    <a:lstStyle/>
                    <a:p>
                      <a:pPr marL="0" marR="0" algn="ctr">
                        <a:lnSpc>
                          <a:spcPct val="107000"/>
                        </a:lnSpc>
                        <a:spcBef>
                          <a:spcPts val="0"/>
                        </a:spcBef>
                        <a:spcAft>
                          <a:spcPts val="0"/>
                        </a:spcAft>
                      </a:pPr>
                      <a:r>
                        <a:rPr lang="en-US" sz="800" dirty="0">
                          <a:effectLst/>
                        </a:rPr>
                        <a:t>10</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0" marR="0" algn="l">
                        <a:lnSpc>
                          <a:spcPct val="107000"/>
                        </a:lnSpc>
                        <a:spcBef>
                          <a:spcPts val="0"/>
                        </a:spcBef>
                        <a:spcAft>
                          <a:spcPts val="0"/>
                        </a:spcAft>
                      </a:pPr>
                      <a:r>
                        <a:rPr lang="en-US" sz="800" dirty="0" err="1">
                          <a:effectLst/>
                        </a:rPr>
                        <a:t>CatBoost</a:t>
                      </a:r>
                      <a:r>
                        <a:rPr lang="en-US" sz="800" dirty="0">
                          <a:effectLst/>
                        </a:rPr>
                        <a:t> (Ensemble Boosting)</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Can handle missing value and categorical value</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Work well with both small and large dataset</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Can monitor loss function </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Prevent overfitting</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Normally doesn’t need to tune hyperparameters to gain better result</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extLst>
                  <a:ext uri="{0D108BD9-81ED-4DB2-BD59-A6C34878D82A}">
                    <a16:rowId xmlns:a16="http://schemas.microsoft.com/office/drawing/2014/main" val="2409650845"/>
                  </a:ext>
                </a:extLst>
              </a:tr>
            </a:tbl>
          </a:graphicData>
        </a:graphic>
      </p:graphicFrame>
    </p:spTree>
    <p:extLst>
      <p:ext uri="{BB962C8B-B14F-4D97-AF65-F5344CB8AC3E}">
        <p14:creationId xmlns:p14="http://schemas.microsoft.com/office/powerpoint/2010/main" val="502674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89F7F-FB09-2D40-9B7C-917F1CF5B142}"/>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E58377F7-E6F2-6043-AE23-F5FB022DA150}"/>
              </a:ext>
            </a:extLst>
          </p:cNvPr>
          <p:cNvSpPr>
            <a:spLocks noGrp="1"/>
          </p:cNvSpPr>
          <p:nvPr>
            <p:ph idx="1"/>
          </p:nvPr>
        </p:nvSpPr>
        <p:spPr>
          <a:xfrm>
            <a:off x="677334" y="1686027"/>
            <a:ext cx="8596668" cy="3880773"/>
          </a:xfrm>
        </p:spPr>
        <p:txBody>
          <a:bodyPr>
            <a:normAutofit/>
          </a:bodyPr>
          <a:lstStyle/>
          <a:p>
            <a:pPr>
              <a:buAutoNum type="arabicPeriod"/>
            </a:pPr>
            <a:r>
              <a:rPr lang="en-US" dirty="0"/>
              <a:t>The aim of this project is to use the credential/demographics/experience related data we collected from our training platform to find out the optimal solution to detect enrollees that are open for career change and connect them with our clients who are hiring.</a:t>
            </a:r>
          </a:p>
          <a:p>
            <a:pPr>
              <a:buFont typeface="Wingdings 3" charset="2"/>
              <a:buAutoNum type="arabicPeriod"/>
            </a:pPr>
            <a:r>
              <a:rPr lang="en-US" dirty="0"/>
              <a:t>KPI from the recruiting team: reach out to no less than 300 Target enrollees with minimum costs </a:t>
            </a:r>
          </a:p>
          <a:p>
            <a:pPr>
              <a:buAutoNum type="arabicPeriod"/>
            </a:pPr>
            <a:r>
              <a:rPr lang="en-US" dirty="0"/>
              <a:t>The dataset we used for analysis contains information of 18,359 unique enrollees, among them 2425 enrollees were open for a career change. The ratio of Non-Target enrollees to Target enrollees is 6:1 (imbalanced data).</a:t>
            </a:r>
          </a:p>
          <a:p>
            <a:pPr>
              <a:buAutoNum type="arabicPeriod"/>
            </a:pPr>
            <a:r>
              <a:rPr lang="en-US" dirty="0"/>
              <a:t>The best model enabled us to reach out to 515 Target enrollees with minimum costs.</a:t>
            </a:r>
          </a:p>
          <a:p>
            <a:pPr marL="0" indent="0">
              <a:buNone/>
            </a:pPr>
            <a:endParaRPr lang="en-US" dirty="0"/>
          </a:p>
        </p:txBody>
      </p:sp>
      <p:sp>
        <p:nvSpPr>
          <p:cNvPr id="4" name="Rectangle 3">
            <a:extLst>
              <a:ext uri="{FF2B5EF4-FFF2-40B4-BE49-F238E27FC236}">
                <a16:creationId xmlns:a16="http://schemas.microsoft.com/office/drawing/2014/main" id="{A9A8C7EC-FB0E-5048-BAF9-578F2B45B94E}"/>
              </a:ext>
            </a:extLst>
          </p:cNvPr>
          <p:cNvSpPr/>
          <p:nvPr/>
        </p:nvSpPr>
        <p:spPr>
          <a:xfrm>
            <a:off x="677334" y="5659812"/>
            <a:ext cx="7900170" cy="830997"/>
          </a:xfrm>
          <a:prstGeom prst="rect">
            <a:avLst/>
          </a:prstGeom>
        </p:spPr>
        <p:txBody>
          <a:bodyPr wrap="square">
            <a:spAutoFit/>
          </a:bodyPr>
          <a:lstStyle/>
          <a:p>
            <a:r>
              <a:rPr lang="en-US" sz="1200" dirty="0">
                <a:solidFill>
                  <a:srgbClr val="FF0000"/>
                </a:solidFill>
              </a:rPr>
              <a:t>In real business case we should have a clear KPI such as:</a:t>
            </a:r>
          </a:p>
          <a:p>
            <a:pPr marL="342900" indent="-342900">
              <a:buAutoNum type="arabicParenR"/>
            </a:pPr>
            <a:r>
              <a:rPr lang="en-US" sz="1200" dirty="0">
                <a:solidFill>
                  <a:srgbClr val="FF0000"/>
                </a:solidFill>
              </a:rPr>
              <a:t>Reach: as many potential Target enrollees reached as possible (cost doesn’t matter)</a:t>
            </a:r>
          </a:p>
          <a:p>
            <a:pPr marL="342900" indent="-342900">
              <a:buAutoNum type="arabicParenR"/>
            </a:pPr>
            <a:r>
              <a:rPr lang="en-US" sz="1200" dirty="0">
                <a:solidFill>
                  <a:srgbClr val="FF0000"/>
                </a:solidFill>
              </a:rPr>
              <a:t>Cost per Target: reach the most potential Target enrollees with the least financial cost</a:t>
            </a:r>
          </a:p>
          <a:p>
            <a:r>
              <a:rPr lang="en-US" sz="1200" dirty="0">
                <a:solidFill>
                  <a:srgbClr val="FF0000"/>
                </a:solidFill>
              </a:rPr>
              <a:t>Here in this study we will aim for both</a:t>
            </a:r>
          </a:p>
        </p:txBody>
      </p:sp>
    </p:spTree>
    <p:extLst>
      <p:ext uri="{BB962C8B-B14F-4D97-AF65-F5344CB8AC3E}">
        <p14:creationId xmlns:p14="http://schemas.microsoft.com/office/powerpoint/2010/main" val="1167134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1833D30-5999-1645-92E5-61E9C60139B8}"/>
              </a:ext>
            </a:extLst>
          </p:cNvPr>
          <p:cNvSpPr>
            <a:spLocks noGrp="1"/>
          </p:cNvSpPr>
          <p:nvPr>
            <p:ph type="title"/>
          </p:nvPr>
        </p:nvSpPr>
        <p:spPr>
          <a:xfrm>
            <a:off x="495300" y="536027"/>
            <a:ext cx="8596668" cy="1320800"/>
          </a:xfrm>
        </p:spPr>
        <p:txBody>
          <a:bodyPr/>
          <a:lstStyle/>
          <a:p>
            <a:r>
              <a:rPr lang="en-US" dirty="0"/>
              <a:t>Logistic Regression: Training vs Testing</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98087A2D-6D3E-F44F-8443-86F7DEEFE2AD}"/>
                  </a:ext>
                </a:extLst>
              </p:cNvPr>
              <p:cNvSpPr/>
              <p:nvPr/>
            </p:nvSpPr>
            <p:spPr>
              <a:xfrm>
                <a:off x="495300" y="6348725"/>
                <a:ext cx="5600700" cy="385747"/>
              </a:xfrm>
              <a:prstGeom prst="rect">
                <a:avLst/>
              </a:prstGeom>
              <a:noFill/>
            </p:spPr>
            <p:txBody>
              <a:bodyPr wrap="square" rtlCol="0">
                <a:spAutoFit/>
              </a:bodyPr>
              <a:lstStyle/>
              <a:p>
                <a14:m>
                  <m:oMath xmlns:m="http://schemas.openxmlformats.org/officeDocument/2006/math">
                    <m:r>
                      <a:rPr lang="en-US" sz="1200">
                        <a:latin typeface="Cambria Math" panose="02040503050406030204" pitchFamily="18" charset="0"/>
                      </a:rPr>
                      <m:t>𝑐𝑢𝑚𝑢𝑙𝑎𝑡𝑖𝑣𝑒</m:t>
                    </m:r>
                    <m:r>
                      <a:rPr lang="en-US" sz="1200">
                        <a:latin typeface="Cambria Math" panose="02040503050406030204" pitchFamily="18" charset="0"/>
                      </a:rPr>
                      <m:t> </m:t>
                    </m:r>
                    <m:r>
                      <a:rPr lang="en-US" sz="1200">
                        <a:latin typeface="Cambria Math" panose="02040503050406030204" pitchFamily="18" charset="0"/>
                      </a:rPr>
                      <m:t>𝑙𝑖𝑓𝑡</m:t>
                    </m:r>
                    <m:r>
                      <a:rPr lang="en-US" sz="1200">
                        <a:latin typeface="Cambria Math" panose="02040503050406030204" pitchFamily="18" charset="0"/>
                      </a:rPr>
                      <m:t> </m:t>
                    </m:r>
                    <m:d>
                      <m:dPr>
                        <m:ctrlPr>
                          <a:rPr lang="en-US" sz="1200" i="1">
                            <a:latin typeface="Cambria Math" panose="02040503050406030204" pitchFamily="18" charset="0"/>
                          </a:rPr>
                        </m:ctrlPr>
                      </m:dPr>
                      <m:e>
                        <m:r>
                          <a:rPr lang="en-US" sz="1200">
                            <a:latin typeface="Cambria Math" panose="02040503050406030204" pitchFamily="18" charset="0"/>
                          </a:rPr>
                          <m:t>0.2</m:t>
                        </m:r>
                      </m:e>
                    </m:d>
                    <m:r>
                      <a:rPr lang="en-US" sz="1200">
                        <a:latin typeface="Cambria Math" panose="02040503050406030204" pitchFamily="18" charset="0"/>
                      </a:rPr>
                      <m:t>= </m:t>
                    </m:r>
                    <m:f>
                      <m:fPr>
                        <m:ctrlPr>
                          <a:rPr lang="en-US" sz="1200" i="1">
                            <a:latin typeface="Cambria Math" panose="02040503050406030204" pitchFamily="18" charset="0"/>
                          </a:rPr>
                        </m:ctrlPr>
                      </m:fPr>
                      <m:num>
                        <m:r>
                          <a:rPr lang="en-US" sz="1200">
                            <a:latin typeface="Cambria Math" panose="02040503050406030204" pitchFamily="18" charset="0"/>
                          </a:rPr>
                          <m:t>% </m:t>
                        </m:r>
                        <m:r>
                          <a:rPr lang="en-US" sz="1200">
                            <a:latin typeface="Cambria Math" panose="02040503050406030204" pitchFamily="18" charset="0"/>
                          </a:rPr>
                          <m:t>𝑜𝑓</m:t>
                        </m:r>
                        <m:r>
                          <a:rPr lang="en-US" sz="1200">
                            <a:latin typeface="Cambria Math" panose="02040503050406030204" pitchFamily="18" charset="0"/>
                          </a:rPr>
                          <m:t> </m:t>
                        </m:r>
                        <m:r>
                          <a:rPr lang="en-US" sz="1200">
                            <a:latin typeface="Cambria Math" panose="02040503050406030204" pitchFamily="18" charset="0"/>
                          </a:rPr>
                          <m:t>𝑝𝑜𝑠𝑖𝑡𝑖𝑣𝑒</m:t>
                        </m:r>
                        <m:r>
                          <a:rPr lang="en-US" sz="1200">
                            <a:latin typeface="Cambria Math" panose="02040503050406030204" pitchFamily="18" charset="0"/>
                          </a:rPr>
                          <m:t> </m:t>
                        </m:r>
                        <m:r>
                          <a:rPr lang="en-US" sz="1200">
                            <a:latin typeface="Cambria Math" panose="02040503050406030204" pitchFamily="18" charset="0"/>
                          </a:rPr>
                          <m:t>𝑐𝑙𝑎𝑠𝑠𝑒𝑠</m:t>
                        </m:r>
                        <m:r>
                          <a:rPr lang="en-US" sz="1200">
                            <a:latin typeface="Cambria Math" panose="02040503050406030204" pitchFamily="18" charset="0"/>
                          </a:rPr>
                          <m:t> </m:t>
                        </m:r>
                        <m:r>
                          <a:rPr lang="en-US" sz="1200">
                            <a:latin typeface="Cambria Math" panose="02040503050406030204" pitchFamily="18" charset="0"/>
                          </a:rPr>
                          <m:t>𝑖𝑛</m:t>
                        </m:r>
                        <m:r>
                          <a:rPr lang="en-US" sz="1200">
                            <a:latin typeface="Cambria Math" panose="02040503050406030204" pitchFamily="18" charset="0"/>
                          </a:rPr>
                          <m:t> </m:t>
                        </m:r>
                        <m:r>
                          <a:rPr lang="en-US" sz="1200">
                            <a:latin typeface="Cambria Math" panose="02040503050406030204" pitchFamily="18" charset="0"/>
                          </a:rPr>
                          <m:t>𝑎𝑙𝑙</m:t>
                        </m:r>
                        <m:r>
                          <a:rPr lang="en-US" sz="1200">
                            <a:latin typeface="Cambria Math" panose="02040503050406030204" pitchFamily="18" charset="0"/>
                          </a:rPr>
                          <m:t> </m:t>
                        </m:r>
                        <m:r>
                          <a:rPr lang="en-US" sz="1200">
                            <a:latin typeface="Cambria Math" panose="02040503050406030204" pitchFamily="18" charset="0"/>
                          </a:rPr>
                          <m:t>𝑑𝑒𝑐𝑖𝑙𝑒𝑠</m:t>
                        </m:r>
                        <m:r>
                          <a:rPr lang="en-US" sz="1200">
                            <a:latin typeface="Cambria Math" panose="02040503050406030204" pitchFamily="18" charset="0"/>
                          </a:rPr>
                          <m:t> </m:t>
                        </m:r>
                        <m:r>
                          <a:rPr lang="en-US" sz="1200">
                            <a:latin typeface="Cambria Math" panose="02040503050406030204" pitchFamily="18" charset="0"/>
                          </a:rPr>
                          <m:t>𝑢𝑝</m:t>
                        </m:r>
                        <m:r>
                          <a:rPr lang="en-US" sz="1200">
                            <a:latin typeface="Cambria Math" panose="02040503050406030204" pitchFamily="18" charset="0"/>
                          </a:rPr>
                          <m:t> </m:t>
                        </m:r>
                        <m:r>
                          <a:rPr lang="en-US" sz="1200">
                            <a:latin typeface="Cambria Math" panose="02040503050406030204" pitchFamily="18" charset="0"/>
                          </a:rPr>
                          <m:t>𝑡𝑜</m:t>
                        </m:r>
                        <m:r>
                          <a:rPr lang="en-US" sz="1200">
                            <a:latin typeface="Cambria Math" panose="02040503050406030204" pitchFamily="18" charset="0"/>
                          </a:rPr>
                          <m:t> </m:t>
                        </m:r>
                        <m:r>
                          <a:rPr lang="en-US" sz="1200">
                            <a:latin typeface="Cambria Math" panose="02040503050406030204" pitchFamily="18" charset="0"/>
                          </a:rPr>
                          <m:t>𝑑𝑒𝑐</m:t>
                        </m:r>
                      </m:num>
                      <m:den>
                        <m:r>
                          <a:rPr lang="en-US" sz="1200">
                            <a:latin typeface="Cambria Math" panose="02040503050406030204" pitchFamily="18" charset="0"/>
                          </a:rPr>
                          <m:t>% </m:t>
                        </m:r>
                        <m:r>
                          <a:rPr lang="en-US" sz="1200">
                            <a:latin typeface="Cambria Math" panose="02040503050406030204" pitchFamily="18" charset="0"/>
                          </a:rPr>
                          <m:t>𝑜𝑓</m:t>
                        </m:r>
                        <m:r>
                          <a:rPr lang="en-US" sz="1200">
                            <a:latin typeface="Cambria Math" panose="02040503050406030204" pitchFamily="18" charset="0"/>
                          </a:rPr>
                          <m:t> </m:t>
                        </m:r>
                        <m:r>
                          <a:rPr lang="en-US" sz="1200">
                            <a:latin typeface="Cambria Math" panose="02040503050406030204" pitchFamily="18" charset="0"/>
                          </a:rPr>
                          <m:t>𝑝𝑜𝑠𝑖𝑡𝑖𝑣𝑒</m:t>
                        </m:r>
                        <m:r>
                          <a:rPr lang="en-US" sz="1200">
                            <a:latin typeface="Cambria Math" panose="02040503050406030204" pitchFamily="18" charset="0"/>
                          </a:rPr>
                          <m:t> </m:t>
                        </m:r>
                        <m:r>
                          <a:rPr lang="en-US" sz="1200">
                            <a:latin typeface="Cambria Math" panose="02040503050406030204" pitchFamily="18" charset="0"/>
                          </a:rPr>
                          <m:t>𝑐𝑙𝑎𝑠𝑠𝑒𝑠</m:t>
                        </m:r>
                        <m:r>
                          <a:rPr lang="en-US" sz="1200">
                            <a:latin typeface="Cambria Math" panose="02040503050406030204" pitchFamily="18" charset="0"/>
                          </a:rPr>
                          <m:t> </m:t>
                        </m:r>
                        <m:r>
                          <a:rPr lang="en-US" sz="1200">
                            <a:latin typeface="Cambria Math" panose="02040503050406030204" pitchFamily="18" charset="0"/>
                          </a:rPr>
                          <m:t>𝑖𝑛</m:t>
                        </m:r>
                        <m:r>
                          <a:rPr lang="en-US" sz="1200">
                            <a:latin typeface="Cambria Math" panose="02040503050406030204" pitchFamily="18" charset="0"/>
                          </a:rPr>
                          <m:t> </m:t>
                        </m:r>
                        <m:r>
                          <a:rPr lang="en-US" sz="1200">
                            <a:latin typeface="Cambria Math" panose="02040503050406030204" pitchFamily="18" charset="0"/>
                          </a:rPr>
                          <m:t>𝑡𝑒𝑠𝑡𝑖𝑛𝑔</m:t>
                        </m:r>
                        <m:r>
                          <a:rPr lang="en-US" sz="1200">
                            <a:latin typeface="Cambria Math" panose="02040503050406030204" pitchFamily="18" charset="0"/>
                          </a:rPr>
                          <m:t> </m:t>
                        </m:r>
                        <m:r>
                          <a:rPr lang="en-US" sz="1200">
                            <a:latin typeface="Cambria Math" panose="02040503050406030204" pitchFamily="18" charset="0"/>
                          </a:rPr>
                          <m:t>𝑠𝑒𝑡</m:t>
                        </m:r>
                      </m:den>
                    </m:f>
                  </m:oMath>
                </a14:m>
                <a:r>
                  <a:rPr lang="en-US" sz="1200" dirty="0"/>
                  <a:t> = </a:t>
                </a:r>
                <a14:m>
                  <m:oMath xmlns:m="http://schemas.openxmlformats.org/officeDocument/2006/math">
                    <m:f>
                      <m:fPr>
                        <m:ctrlPr>
                          <a:rPr lang="en-US" sz="1200" i="1">
                            <a:latin typeface="Cambria Math" panose="02040503050406030204" pitchFamily="18" charset="0"/>
                          </a:rPr>
                        </m:ctrlPr>
                      </m:fPr>
                      <m:num>
                        <m:r>
                          <a:rPr lang="en-US" sz="1200">
                            <a:latin typeface="Cambria Math" panose="02040503050406030204" pitchFamily="18" charset="0"/>
                          </a:rPr>
                          <m:t>262/1102</m:t>
                        </m:r>
                      </m:num>
                      <m:den>
                        <m:r>
                          <a:rPr lang="en-US" sz="1200">
                            <a:latin typeface="Cambria Math" panose="02040503050406030204" pitchFamily="18" charset="0"/>
                          </a:rPr>
                          <m:t> 0.132</m:t>
                        </m:r>
                      </m:den>
                    </m:f>
                  </m:oMath>
                </a14:m>
                <a:r>
                  <a:rPr lang="en-US" sz="1200" dirty="0"/>
                  <a:t> ≈ 1.80</a:t>
                </a:r>
              </a:p>
            </p:txBody>
          </p:sp>
        </mc:Choice>
        <mc:Fallback xmlns="">
          <p:sp>
            <p:nvSpPr>
              <p:cNvPr id="14" name="Rectangle 13">
                <a:extLst>
                  <a:ext uri="{FF2B5EF4-FFF2-40B4-BE49-F238E27FC236}">
                    <a16:creationId xmlns:a16="http://schemas.microsoft.com/office/drawing/2014/main" id="{98087A2D-6D3E-F44F-8443-86F7DEEFE2AD}"/>
                  </a:ext>
                </a:extLst>
              </p:cNvPr>
              <p:cNvSpPr>
                <a:spLocks noRot="1" noChangeAspect="1" noMove="1" noResize="1" noEditPoints="1" noAdjustHandles="1" noChangeArrowheads="1" noChangeShapeType="1" noTextEdit="1"/>
              </p:cNvSpPr>
              <p:nvPr/>
            </p:nvSpPr>
            <p:spPr>
              <a:xfrm>
                <a:off x="495300" y="6348725"/>
                <a:ext cx="5600700" cy="385747"/>
              </a:xfrm>
              <a:prstGeom prst="rect">
                <a:avLst/>
              </a:prstGeom>
              <a:blipFill>
                <a:blip r:embed="rId2"/>
                <a:stretch>
                  <a:fillRect b="-3125"/>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375F2648-0EE5-A545-98C0-00E4C7AB19EB}"/>
              </a:ext>
            </a:extLst>
          </p:cNvPr>
          <p:cNvPicPr>
            <a:picLocks noChangeAspect="1"/>
          </p:cNvPicPr>
          <p:nvPr/>
        </p:nvPicPr>
        <p:blipFill>
          <a:blip r:embed="rId3"/>
          <a:stretch>
            <a:fillRect/>
          </a:stretch>
        </p:blipFill>
        <p:spPr>
          <a:xfrm>
            <a:off x="600669" y="1723145"/>
            <a:ext cx="3771900" cy="368300"/>
          </a:xfrm>
          <a:prstGeom prst="rect">
            <a:avLst/>
          </a:prstGeom>
        </p:spPr>
      </p:pic>
      <p:pic>
        <p:nvPicPr>
          <p:cNvPr id="17" name="Picture 16">
            <a:extLst>
              <a:ext uri="{FF2B5EF4-FFF2-40B4-BE49-F238E27FC236}">
                <a16:creationId xmlns:a16="http://schemas.microsoft.com/office/drawing/2014/main" id="{21300F60-498B-0A4E-ADAB-2C97B8230A29}"/>
              </a:ext>
            </a:extLst>
          </p:cNvPr>
          <p:cNvPicPr>
            <a:picLocks noChangeAspect="1"/>
          </p:cNvPicPr>
          <p:nvPr/>
        </p:nvPicPr>
        <p:blipFill>
          <a:blip r:embed="rId4"/>
          <a:stretch>
            <a:fillRect/>
          </a:stretch>
        </p:blipFill>
        <p:spPr>
          <a:xfrm>
            <a:off x="4611413" y="1735644"/>
            <a:ext cx="3771900" cy="355600"/>
          </a:xfrm>
          <a:prstGeom prst="rect">
            <a:avLst/>
          </a:prstGeom>
        </p:spPr>
      </p:pic>
      <p:pic>
        <p:nvPicPr>
          <p:cNvPr id="18" name="Picture 17">
            <a:extLst>
              <a:ext uri="{FF2B5EF4-FFF2-40B4-BE49-F238E27FC236}">
                <a16:creationId xmlns:a16="http://schemas.microsoft.com/office/drawing/2014/main" id="{B209E6A1-180C-C140-AAD6-D26669A51F4C}"/>
              </a:ext>
            </a:extLst>
          </p:cNvPr>
          <p:cNvPicPr>
            <a:picLocks noChangeAspect="1"/>
          </p:cNvPicPr>
          <p:nvPr/>
        </p:nvPicPr>
        <p:blipFill>
          <a:blip r:embed="rId5"/>
          <a:stretch>
            <a:fillRect/>
          </a:stretch>
        </p:blipFill>
        <p:spPr>
          <a:xfrm>
            <a:off x="600669" y="2069717"/>
            <a:ext cx="3574321" cy="2109721"/>
          </a:xfrm>
          <a:prstGeom prst="rect">
            <a:avLst/>
          </a:prstGeom>
        </p:spPr>
      </p:pic>
      <p:pic>
        <p:nvPicPr>
          <p:cNvPr id="19" name="Picture 18">
            <a:extLst>
              <a:ext uri="{FF2B5EF4-FFF2-40B4-BE49-F238E27FC236}">
                <a16:creationId xmlns:a16="http://schemas.microsoft.com/office/drawing/2014/main" id="{7AE00EF2-9B0B-2B45-8817-620446884152}"/>
              </a:ext>
            </a:extLst>
          </p:cNvPr>
          <p:cNvPicPr>
            <a:picLocks noChangeAspect="1"/>
          </p:cNvPicPr>
          <p:nvPr/>
        </p:nvPicPr>
        <p:blipFill>
          <a:blip r:embed="rId6"/>
          <a:stretch>
            <a:fillRect/>
          </a:stretch>
        </p:blipFill>
        <p:spPr>
          <a:xfrm>
            <a:off x="4521072" y="2069717"/>
            <a:ext cx="3574321" cy="2066669"/>
          </a:xfrm>
          <a:prstGeom prst="rect">
            <a:avLst/>
          </a:prstGeom>
        </p:spPr>
      </p:pic>
      <p:pic>
        <p:nvPicPr>
          <p:cNvPr id="20" name="Picture 19">
            <a:extLst>
              <a:ext uri="{FF2B5EF4-FFF2-40B4-BE49-F238E27FC236}">
                <a16:creationId xmlns:a16="http://schemas.microsoft.com/office/drawing/2014/main" id="{7D7F0FAD-24B3-D947-B39B-D4C459EF052F}"/>
              </a:ext>
            </a:extLst>
          </p:cNvPr>
          <p:cNvPicPr>
            <a:picLocks noChangeAspect="1"/>
          </p:cNvPicPr>
          <p:nvPr/>
        </p:nvPicPr>
        <p:blipFill>
          <a:blip r:embed="rId7"/>
          <a:stretch>
            <a:fillRect/>
          </a:stretch>
        </p:blipFill>
        <p:spPr>
          <a:xfrm>
            <a:off x="600669" y="4155883"/>
            <a:ext cx="3743090" cy="2124457"/>
          </a:xfrm>
          <a:prstGeom prst="rect">
            <a:avLst/>
          </a:prstGeom>
        </p:spPr>
      </p:pic>
      <p:pic>
        <p:nvPicPr>
          <p:cNvPr id="21" name="Picture 20">
            <a:extLst>
              <a:ext uri="{FF2B5EF4-FFF2-40B4-BE49-F238E27FC236}">
                <a16:creationId xmlns:a16="http://schemas.microsoft.com/office/drawing/2014/main" id="{AA672255-29D2-0F41-A44B-277A9CA1C661}"/>
              </a:ext>
            </a:extLst>
          </p:cNvPr>
          <p:cNvPicPr>
            <a:picLocks noChangeAspect="1"/>
          </p:cNvPicPr>
          <p:nvPr/>
        </p:nvPicPr>
        <p:blipFill>
          <a:blip r:embed="rId8"/>
          <a:stretch>
            <a:fillRect/>
          </a:stretch>
        </p:blipFill>
        <p:spPr>
          <a:xfrm>
            <a:off x="4619699" y="4136386"/>
            <a:ext cx="3693968" cy="2066669"/>
          </a:xfrm>
          <a:prstGeom prst="rect">
            <a:avLst/>
          </a:prstGeom>
        </p:spPr>
      </p:pic>
      <p:sp>
        <p:nvSpPr>
          <p:cNvPr id="22" name="TextBox 21">
            <a:extLst>
              <a:ext uri="{FF2B5EF4-FFF2-40B4-BE49-F238E27FC236}">
                <a16:creationId xmlns:a16="http://schemas.microsoft.com/office/drawing/2014/main" id="{3256318E-3E0A-7448-9C76-604EE337C0E1}"/>
              </a:ext>
            </a:extLst>
          </p:cNvPr>
          <p:cNvSpPr txBox="1"/>
          <p:nvPr/>
        </p:nvSpPr>
        <p:spPr>
          <a:xfrm>
            <a:off x="1777171" y="1368938"/>
            <a:ext cx="1418897" cy="369332"/>
          </a:xfrm>
          <a:prstGeom prst="rect">
            <a:avLst/>
          </a:prstGeom>
          <a:noFill/>
        </p:spPr>
        <p:txBody>
          <a:bodyPr wrap="square" rtlCol="0">
            <a:spAutoFit/>
          </a:bodyPr>
          <a:lstStyle/>
          <a:p>
            <a:r>
              <a:rPr lang="en-US" dirty="0"/>
              <a:t>Training </a:t>
            </a:r>
          </a:p>
        </p:txBody>
      </p:sp>
      <p:sp>
        <p:nvSpPr>
          <p:cNvPr id="23" name="TextBox 22">
            <a:extLst>
              <a:ext uri="{FF2B5EF4-FFF2-40B4-BE49-F238E27FC236}">
                <a16:creationId xmlns:a16="http://schemas.microsoft.com/office/drawing/2014/main" id="{696A84F1-D5F7-574B-932D-48A074B38762}"/>
              </a:ext>
            </a:extLst>
          </p:cNvPr>
          <p:cNvSpPr txBox="1"/>
          <p:nvPr/>
        </p:nvSpPr>
        <p:spPr>
          <a:xfrm>
            <a:off x="5734486" y="1353813"/>
            <a:ext cx="1418897" cy="369332"/>
          </a:xfrm>
          <a:prstGeom prst="rect">
            <a:avLst/>
          </a:prstGeom>
          <a:noFill/>
        </p:spPr>
        <p:txBody>
          <a:bodyPr wrap="square" rtlCol="0">
            <a:spAutoFit/>
          </a:bodyPr>
          <a:lstStyle/>
          <a:p>
            <a:r>
              <a:rPr lang="en-US" dirty="0"/>
              <a:t>Testing</a:t>
            </a:r>
          </a:p>
        </p:txBody>
      </p:sp>
    </p:spTree>
    <p:extLst>
      <p:ext uri="{BB962C8B-B14F-4D97-AF65-F5344CB8AC3E}">
        <p14:creationId xmlns:p14="http://schemas.microsoft.com/office/powerpoint/2010/main" val="3303895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1833D30-5999-1645-92E5-61E9C60139B8}"/>
              </a:ext>
            </a:extLst>
          </p:cNvPr>
          <p:cNvSpPr>
            <a:spLocks noGrp="1"/>
          </p:cNvSpPr>
          <p:nvPr>
            <p:ph type="title"/>
          </p:nvPr>
        </p:nvSpPr>
        <p:spPr>
          <a:xfrm>
            <a:off x="495300" y="536027"/>
            <a:ext cx="9636672" cy="1320800"/>
          </a:xfrm>
        </p:spPr>
        <p:txBody>
          <a:bodyPr/>
          <a:lstStyle/>
          <a:p>
            <a:r>
              <a:rPr lang="en-US" dirty="0"/>
              <a:t>Gaussian Naïve Bayes : Training vs Testing</a:t>
            </a:r>
          </a:p>
        </p:txBody>
      </p:sp>
      <p:sp>
        <p:nvSpPr>
          <p:cNvPr id="15" name="TextBox 14">
            <a:extLst>
              <a:ext uri="{FF2B5EF4-FFF2-40B4-BE49-F238E27FC236}">
                <a16:creationId xmlns:a16="http://schemas.microsoft.com/office/drawing/2014/main" id="{6694A446-7A83-F248-BD33-244FE20DC840}"/>
              </a:ext>
            </a:extLst>
          </p:cNvPr>
          <p:cNvSpPr txBox="1"/>
          <p:nvPr/>
        </p:nvSpPr>
        <p:spPr>
          <a:xfrm>
            <a:off x="1777171" y="1368938"/>
            <a:ext cx="1418897" cy="369332"/>
          </a:xfrm>
          <a:prstGeom prst="rect">
            <a:avLst/>
          </a:prstGeom>
          <a:noFill/>
        </p:spPr>
        <p:txBody>
          <a:bodyPr wrap="square" rtlCol="0">
            <a:spAutoFit/>
          </a:bodyPr>
          <a:lstStyle/>
          <a:p>
            <a:r>
              <a:rPr lang="en-US" dirty="0"/>
              <a:t>Training </a:t>
            </a:r>
          </a:p>
        </p:txBody>
      </p:sp>
      <p:sp>
        <p:nvSpPr>
          <p:cNvPr id="16" name="TextBox 15">
            <a:extLst>
              <a:ext uri="{FF2B5EF4-FFF2-40B4-BE49-F238E27FC236}">
                <a16:creationId xmlns:a16="http://schemas.microsoft.com/office/drawing/2014/main" id="{88D292D6-8920-5745-AEF7-6F8C23D87F57}"/>
              </a:ext>
            </a:extLst>
          </p:cNvPr>
          <p:cNvSpPr txBox="1"/>
          <p:nvPr/>
        </p:nvSpPr>
        <p:spPr>
          <a:xfrm>
            <a:off x="5734486" y="1353813"/>
            <a:ext cx="1418897" cy="369332"/>
          </a:xfrm>
          <a:prstGeom prst="rect">
            <a:avLst/>
          </a:prstGeom>
          <a:noFill/>
        </p:spPr>
        <p:txBody>
          <a:bodyPr wrap="square" rtlCol="0">
            <a:spAutoFit/>
          </a:bodyPr>
          <a:lstStyle/>
          <a:p>
            <a:r>
              <a:rPr lang="en-US" dirty="0"/>
              <a:t>Testing</a:t>
            </a:r>
          </a:p>
        </p:txBody>
      </p:sp>
      <p:pic>
        <p:nvPicPr>
          <p:cNvPr id="3" name="Picture 2">
            <a:extLst>
              <a:ext uri="{FF2B5EF4-FFF2-40B4-BE49-F238E27FC236}">
                <a16:creationId xmlns:a16="http://schemas.microsoft.com/office/drawing/2014/main" id="{23C74D20-97F8-414B-A6D4-A55553D7F991}"/>
              </a:ext>
            </a:extLst>
          </p:cNvPr>
          <p:cNvPicPr>
            <a:picLocks noChangeAspect="1"/>
          </p:cNvPicPr>
          <p:nvPr/>
        </p:nvPicPr>
        <p:blipFill>
          <a:blip r:embed="rId2"/>
          <a:stretch>
            <a:fillRect/>
          </a:stretch>
        </p:blipFill>
        <p:spPr>
          <a:xfrm>
            <a:off x="402634" y="1660891"/>
            <a:ext cx="4064263" cy="437018"/>
          </a:xfrm>
          <a:prstGeom prst="rect">
            <a:avLst/>
          </a:prstGeom>
        </p:spPr>
      </p:pic>
      <p:pic>
        <p:nvPicPr>
          <p:cNvPr id="4" name="Picture 3">
            <a:extLst>
              <a:ext uri="{FF2B5EF4-FFF2-40B4-BE49-F238E27FC236}">
                <a16:creationId xmlns:a16="http://schemas.microsoft.com/office/drawing/2014/main" id="{266203E9-3354-9646-A466-AFAB6EF07E01}"/>
              </a:ext>
            </a:extLst>
          </p:cNvPr>
          <p:cNvPicPr>
            <a:picLocks noChangeAspect="1"/>
          </p:cNvPicPr>
          <p:nvPr/>
        </p:nvPicPr>
        <p:blipFill>
          <a:blip r:embed="rId3"/>
          <a:stretch>
            <a:fillRect/>
          </a:stretch>
        </p:blipFill>
        <p:spPr>
          <a:xfrm>
            <a:off x="4682354" y="1670729"/>
            <a:ext cx="3897244" cy="392528"/>
          </a:xfrm>
          <a:prstGeom prst="rect">
            <a:avLst/>
          </a:prstGeom>
        </p:spPr>
      </p:pic>
      <p:pic>
        <p:nvPicPr>
          <p:cNvPr id="17" name="Picture 16">
            <a:extLst>
              <a:ext uri="{FF2B5EF4-FFF2-40B4-BE49-F238E27FC236}">
                <a16:creationId xmlns:a16="http://schemas.microsoft.com/office/drawing/2014/main" id="{98835ED3-905C-4A45-9E91-E7C63F54DF93}"/>
              </a:ext>
            </a:extLst>
          </p:cNvPr>
          <p:cNvPicPr>
            <a:picLocks noChangeAspect="1"/>
          </p:cNvPicPr>
          <p:nvPr/>
        </p:nvPicPr>
        <p:blipFill>
          <a:blip r:embed="rId4"/>
          <a:stretch>
            <a:fillRect/>
          </a:stretch>
        </p:blipFill>
        <p:spPr>
          <a:xfrm>
            <a:off x="393528" y="2097198"/>
            <a:ext cx="3825124" cy="2251150"/>
          </a:xfrm>
          <a:prstGeom prst="rect">
            <a:avLst/>
          </a:prstGeom>
        </p:spPr>
      </p:pic>
      <p:pic>
        <p:nvPicPr>
          <p:cNvPr id="18" name="Picture 17">
            <a:extLst>
              <a:ext uri="{FF2B5EF4-FFF2-40B4-BE49-F238E27FC236}">
                <a16:creationId xmlns:a16="http://schemas.microsoft.com/office/drawing/2014/main" id="{167D3D8E-60B9-1B49-BB71-12A6F9DDDB71}"/>
              </a:ext>
            </a:extLst>
          </p:cNvPr>
          <p:cNvPicPr>
            <a:picLocks noChangeAspect="1"/>
          </p:cNvPicPr>
          <p:nvPr/>
        </p:nvPicPr>
        <p:blipFill>
          <a:blip r:embed="rId5"/>
          <a:stretch>
            <a:fillRect/>
          </a:stretch>
        </p:blipFill>
        <p:spPr>
          <a:xfrm>
            <a:off x="4682354" y="2063257"/>
            <a:ext cx="3825124" cy="2232848"/>
          </a:xfrm>
          <a:prstGeom prst="rect">
            <a:avLst/>
          </a:prstGeom>
        </p:spPr>
      </p:pic>
      <p:pic>
        <p:nvPicPr>
          <p:cNvPr id="19" name="Picture 18">
            <a:extLst>
              <a:ext uri="{FF2B5EF4-FFF2-40B4-BE49-F238E27FC236}">
                <a16:creationId xmlns:a16="http://schemas.microsoft.com/office/drawing/2014/main" id="{3653F263-0262-DF4F-A0EA-E0FC19F39E68}"/>
              </a:ext>
            </a:extLst>
          </p:cNvPr>
          <p:cNvPicPr>
            <a:picLocks noChangeAspect="1"/>
          </p:cNvPicPr>
          <p:nvPr/>
        </p:nvPicPr>
        <p:blipFill>
          <a:blip r:embed="rId6"/>
          <a:stretch>
            <a:fillRect/>
          </a:stretch>
        </p:blipFill>
        <p:spPr>
          <a:xfrm>
            <a:off x="407837" y="4388061"/>
            <a:ext cx="3934937" cy="2306056"/>
          </a:xfrm>
          <a:prstGeom prst="rect">
            <a:avLst/>
          </a:prstGeom>
        </p:spPr>
      </p:pic>
      <p:pic>
        <p:nvPicPr>
          <p:cNvPr id="20" name="Picture 19">
            <a:extLst>
              <a:ext uri="{FF2B5EF4-FFF2-40B4-BE49-F238E27FC236}">
                <a16:creationId xmlns:a16="http://schemas.microsoft.com/office/drawing/2014/main" id="{3D27E625-F1DD-204C-88DC-F8A4C5DDE574}"/>
              </a:ext>
            </a:extLst>
          </p:cNvPr>
          <p:cNvPicPr>
            <a:picLocks noChangeAspect="1"/>
          </p:cNvPicPr>
          <p:nvPr/>
        </p:nvPicPr>
        <p:blipFill>
          <a:blip r:embed="rId7"/>
          <a:stretch>
            <a:fillRect/>
          </a:stretch>
        </p:blipFill>
        <p:spPr>
          <a:xfrm>
            <a:off x="4562846" y="4363987"/>
            <a:ext cx="4136259" cy="2287754"/>
          </a:xfrm>
          <a:prstGeom prst="rect">
            <a:avLst/>
          </a:prstGeom>
        </p:spPr>
      </p:pic>
    </p:spTree>
    <p:extLst>
      <p:ext uri="{BB962C8B-B14F-4D97-AF65-F5344CB8AC3E}">
        <p14:creationId xmlns:p14="http://schemas.microsoft.com/office/powerpoint/2010/main" val="3595945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1833D30-5999-1645-92E5-61E9C60139B8}"/>
              </a:ext>
            </a:extLst>
          </p:cNvPr>
          <p:cNvSpPr>
            <a:spLocks noGrp="1"/>
          </p:cNvSpPr>
          <p:nvPr>
            <p:ph type="title"/>
          </p:nvPr>
        </p:nvSpPr>
        <p:spPr>
          <a:xfrm>
            <a:off x="495300" y="536027"/>
            <a:ext cx="9636672" cy="1320800"/>
          </a:xfrm>
        </p:spPr>
        <p:txBody>
          <a:bodyPr/>
          <a:lstStyle/>
          <a:p>
            <a:r>
              <a:rPr lang="en-US" dirty="0"/>
              <a:t>k-Nearest Neighbors : Training vs Testing</a:t>
            </a:r>
          </a:p>
        </p:txBody>
      </p:sp>
      <p:sp>
        <p:nvSpPr>
          <p:cNvPr id="5" name="TextBox 4">
            <a:extLst>
              <a:ext uri="{FF2B5EF4-FFF2-40B4-BE49-F238E27FC236}">
                <a16:creationId xmlns:a16="http://schemas.microsoft.com/office/drawing/2014/main" id="{E344656A-E22B-9A40-8576-C5FDF11ECAF5}"/>
              </a:ext>
            </a:extLst>
          </p:cNvPr>
          <p:cNvSpPr txBox="1"/>
          <p:nvPr/>
        </p:nvSpPr>
        <p:spPr>
          <a:xfrm>
            <a:off x="1777171" y="1368938"/>
            <a:ext cx="1418897" cy="369332"/>
          </a:xfrm>
          <a:prstGeom prst="rect">
            <a:avLst/>
          </a:prstGeom>
          <a:noFill/>
        </p:spPr>
        <p:txBody>
          <a:bodyPr wrap="square" rtlCol="0">
            <a:spAutoFit/>
          </a:bodyPr>
          <a:lstStyle/>
          <a:p>
            <a:r>
              <a:rPr lang="en-US" dirty="0"/>
              <a:t>Training </a:t>
            </a:r>
          </a:p>
        </p:txBody>
      </p:sp>
      <p:sp>
        <p:nvSpPr>
          <p:cNvPr id="6" name="TextBox 5">
            <a:extLst>
              <a:ext uri="{FF2B5EF4-FFF2-40B4-BE49-F238E27FC236}">
                <a16:creationId xmlns:a16="http://schemas.microsoft.com/office/drawing/2014/main" id="{38FF91AC-4C8A-064F-9FE0-4B2C6BFADD7A}"/>
              </a:ext>
            </a:extLst>
          </p:cNvPr>
          <p:cNvSpPr txBox="1"/>
          <p:nvPr/>
        </p:nvSpPr>
        <p:spPr>
          <a:xfrm>
            <a:off x="5734486" y="1353813"/>
            <a:ext cx="1418897" cy="369332"/>
          </a:xfrm>
          <a:prstGeom prst="rect">
            <a:avLst/>
          </a:prstGeom>
          <a:noFill/>
        </p:spPr>
        <p:txBody>
          <a:bodyPr wrap="square" rtlCol="0">
            <a:spAutoFit/>
          </a:bodyPr>
          <a:lstStyle/>
          <a:p>
            <a:r>
              <a:rPr lang="en-US" dirty="0"/>
              <a:t>Testing</a:t>
            </a:r>
          </a:p>
        </p:txBody>
      </p:sp>
      <p:pic>
        <p:nvPicPr>
          <p:cNvPr id="4" name="Picture 3">
            <a:extLst>
              <a:ext uri="{FF2B5EF4-FFF2-40B4-BE49-F238E27FC236}">
                <a16:creationId xmlns:a16="http://schemas.microsoft.com/office/drawing/2014/main" id="{05EA0924-FC3A-D343-8B92-CBDA970C55FF}"/>
              </a:ext>
            </a:extLst>
          </p:cNvPr>
          <p:cNvPicPr>
            <a:picLocks noChangeAspect="1"/>
          </p:cNvPicPr>
          <p:nvPr/>
        </p:nvPicPr>
        <p:blipFill>
          <a:blip r:embed="rId2"/>
          <a:stretch>
            <a:fillRect/>
          </a:stretch>
        </p:blipFill>
        <p:spPr>
          <a:xfrm>
            <a:off x="495300" y="1803996"/>
            <a:ext cx="4055072" cy="468514"/>
          </a:xfrm>
          <a:prstGeom prst="rect">
            <a:avLst/>
          </a:prstGeom>
        </p:spPr>
      </p:pic>
      <p:pic>
        <p:nvPicPr>
          <p:cNvPr id="14" name="Picture 13">
            <a:extLst>
              <a:ext uri="{FF2B5EF4-FFF2-40B4-BE49-F238E27FC236}">
                <a16:creationId xmlns:a16="http://schemas.microsoft.com/office/drawing/2014/main" id="{6A18655E-B80A-DE4E-AD50-5B233A50B595}"/>
              </a:ext>
            </a:extLst>
          </p:cNvPr>
          <p:cNvPicPr>
            <a:picLocks noChangeAspect="1"/>
          </p:cNvPicPr>
          <p:nvPr/>
        </p:nvPicPr>
        <p:blipFill>
          <a:blip r:embed="rId3"/>
          <a:stretch>
            <a:fillRect/>
          </a:stretch>
        </p:blipFill>
        <p:spPr>
          <a:xfrm>
            <a:off x="4718818" y="1784280"/>
            <a:ext cx="4305655" cy="529664"/>
          </a:xfrm>
          <a:prstGeom prst="rect">
            <a:avLst/>
          </a:prstGeom>
        </p:spPr>
      </p:pic>
      <p:pic>
        <p:nvPicPr>
          <p:cNvPr id="16" name="Picture 15">
            <a:extLst>
              <a:ext uri="{FF2B5EF4-FFF2-40B4-BE49-F238E27FC236}">
                <a16:creationId xmlns:a16="http://schemas.microsoft.com/office/drawing/2014/main" id="{86916974-F058-6949-B0D0-BCDBC688693A}"/>
              </a:ext>
            </a:extLst>
          </p:cNvPr>
          <p:cNvPicPr>
            <a:picLocks noChangeAspect="1"/>
          </p:cNvPicPr>
          <p:nvPr/>
        </p:nvPicPr>
        <p:blipFill>
          <a:blip r:embed="rId4"/>
          <a:stretch>
            <a:fillRect/>
          </a:stretch>
        </p:blipFill>
        <p:spPr>
          <a:xfrm>
            <a:off x="590083" y="2331178"/>
            <a:ext cx="3618998" cy="2171399"/>
          </a:xfrm>
          <a:prstGeom prst="rect">
            <a:avLst/>
          </a:prstGeom>
        </p:spPr>
      </p:pic>
      <p:pic>
        <p:nvPicPr>
          <p:cNvPr id="17" name="Picture 16">
            <a:extLst>
              <a:ext uri="{FF2B5EF4-FFF2-40B4-BE49-F238E27FC236}">
                <a16:creationId xmlns:a16="http://schemas.microsoft.com/office/drawing/2014/main" id="{915F95C8-C9AB-8441-A1AF-DBF90929961A}"/>
              </a:ext>
            </a:extLst>
          </p:cNvPr>
          <p:cNvPicPr>
            <a:picLocks noChangeAspect="1"/>
          </p:cNvPicPr>
          <p:nvPr/>
        </p:nvPicPr>
        <p:blipFill>
          <a:blip r:embed="rId5"/>
          <a:stretch>
            <a:fillRect/>
          </a:stretch>
        </p:blipFill>
        <p:spPr>
          <a:xfrm>
            <a:off x="4718818" y="2351917"/>
            <a:ext cx="3670698" cy="2154165"/>
          </a:xfrm>
          <a:prstGeom prst="rect">
            <a:avLst/>
          </a:prstGeom>
        </p:spPr>
      </p:pic>
      <p:pic>
        <p:nvPicPr>
          <p:cNvPr id="18" name="Picture 17">
            <a:extLst>
              <a:ext uri="{FF2B5EF4-FFF2-40B4-BE49-F238E27FC236}">
                <a16:creationId xmlns:a16="http://schemas.microsoft.com/office/drawing/2014/main" id="{091A15B9-C794-EB46-95A1-1A0601984A8E}"/>
              </a:ext>
            </a:extLst>
          </p:cNvPr>
          <p:cNvPicPr>
            <a:picLocks noChangeAspect="1"/>
          </p:cNvPicPr>
          <p:nvPr/>
        </p:nvPicPr>
        <p:blipFill>
          <a:blip r:embed="rId6"/>
          <a:stretch>
            <a:fillRect/>
          </a:stretch>
        </p:blipFill>
        <p:spPr>
          <a:xfrm>
            <a:off x="590083" y="4526822"/>
            <a:ext cx="3808565" cy="2171399"/>
          </a:xfrm>
          <a:prstGeom prst="rect">
            <a:avLst/>
          </a:prstGeom>
        </p:spPr>
      </p:pic>
      <p:pic>
        <p:nvPicPr>
          <p:cNvPr id="19" name="Picture 18">
            <a:extLst>
              <a:ext uri="{FF2B5EF4-FFF2-40B4-BE49-F238E27FC236}">
                <a16:creationId xmlns:a16="http://schemas.microsoft.com/office/drawing/2014/main" id="{6EF41502-1C44-0541-945D-FBBF9527EEA2}"/>
              </a:ext>
            </a:extLst>
          </p:cNvPr>
          <p:cNvPicPr>
            <a:picLocks noChangeAspect="1"/>
          </p:cNvPicPr>
          <p:nvPr/>
        </p:nvPicPr>
        <p:blipFill>
          <a:blip r:embed="rId7"/>
          <a:stretch>
            <a:fillRect/>
          </a:stretch>
        </p:blipFill>
        <p:spPr>
          <a:xfrm>
            <a:off x="4649884" y="4544055"/>
            <a:ext cx="3808565" cy="2136932"/>
          </a:xfrm>
          <a:prstGeom prst="rect">
            <a:avLst/>
          </a:prstGeom>
        </p:spPr>
      </p:pic>
    </p:spTree>
    <p:extLst>
      <p:ext uri="{BB962C8B-B14F-4D97-AF65-F5344CB8AC3E}">
        <p14:creationId xmlns:p14="http://schemas.microsoft.com/office/powerpoint/2010/main" val="2370600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1833D30-5999-1645-92E5-61E9C60139B8}"/>
              </a:ext>
            </a:extLst>
          </p:cNvPr>
          <p:cNvSpPr>
            <a:spLocks noGrp="1"/>
          </p:cNvSpPr>
          <p:nvPr>
            <p:ph type="title"/>
          </p:nvPr>
        </p:nvSpPr>
        <p:spPr>
          <a:xfrm>
            <a:off x="495300" y="536027"/>
            <a:ext cx="9636672" cy="1320800"/>
          </a:xfrm>
        </p:spPr>
        <p:txBody>
          <a:bodyPr/>
          <a:lstStyle/>
          <a:p>
            <a:r>
              <a:rPr lang="en-US" dirty="0"/>
              <a:t>Decision Tree: Training vs Testing</a:t>
            </a:r>
          </a:p>
        </p:txBody>
      </p:sp>
      <p:sp>
        <p:nvSpPr>
          <p:cNvPr id="5" name="TextBox 4">
            <a:extLst>
              <a:ext uri="{FF2B5EF4-FFF2-40B4-BE49-F238E27FC236}">
                <a16:creationId xmlns:a16="http://schemas.microsoft.com/office/drawing/2014/main" id="{B0BD0D96-B21A-1E4D-BD68-DA560C317CC6}"/>
              </a:ext>
            </a:extLst>
          </p:cNvPr>
          <p:cNvSpPr txBox="1"/>
          <p:nvPr/>
        </p:nvSpPr>
        <p:spPr>
          <a:xfrm>
            <a:off x="1777171" y="1368938"/>
            <a:ext cx="1418897" cy="369332"/>
          </a:xfrm>
          <a:prstGeom prst="rect">
            <a:avLst/>
          </a:prstGeom>
          <a:noFill/>
        </p:spPr>
        <p:txBody>
          <a:bodyPr wrap="square" rtlCol="0">
            <a:spAutoFit/>
          </a:bodyPr>
          <a:lstStyle/>
          <a:p>
            <a:r>
              <a:rPr lang="en-US" dirty="0"/>
              <a:t>Training </a:t>
            </a:r>
          </a:p>
        </p:txBody>
      </p:sp>
      <p:sp>
        <p:nvSpPr>
          <p:cNvPr id="6" name="TextBox 5">
            <a:extLst>
              <a:ext uri="{FF2B5EF4-FFF2-40B4-BE49-F238E27FC236}">
                <a16:creationId xmlns:a16="http://schemas.microsoft.com/office/drawing/2014/main" id="{81930C0F-8443-D248-9636-D0E873422CF1}"/>
              </a:ext>
            </a:extLst>
          </p:cNvPr>
          <p:cNvSpPr txBox="1"/>
          <p:nvPr/>
        </p:nvSpPr>
        <p:spPr>
          <a:xfrm>
            <a:off x="5734486" y="1353813"/>
            <a:ext cx="1418897" cy="369332"/>
          </a:xfrm>
          <a:prstGeom prst="rect">
            <a:avLst/>
          </a:prstGeom>
          <a:noFill/>
        </p:spPr>
        <p:txBody>
          <a:bodyPr wrap="square" rtlCol="0">
            <a:spAutoFit/>
          </a:bodyPr>
          <a:lstStyle/>
          <a:p>
            <a:r>
              <a:rPr lang="en-US" dirty="0"/>
              <a:t>Testing</a:t>
            </a:r>
          </a:p>
        </p:txBody>
      </p:sp>
      <p:pic>
        <p:nvPicPr>
          <p:cNvPr id="4" name="Picture 3">
            <a:extLst>
              <a:ext uri="{FF2B5EF4-FFF2-40B4-BE49-F238E27FC236}">
                <a16:creationId xmlns:a16="http://schemas.microsoft.com/office/drawing/2014/main" id="{58CCE11D-9CC3-844F-8517-FB4BC09AB9EE}"/>
              </a:ext>
            </a:extLst>
          </p:cNvPr>
          <p:cNvPicPr>
            <a:picLocks noChangeAspect="1"/>
          </p:cNvPicPr>
          <p:nvPr/>
        </p:nvPicPr>
        <p:blipFill>
          <a:blip r:embed="rId2"/>
          <a:stretch>
            <a:fillRect/>
          </a:stretch>
        </p:blipFill>
        <p:spPr>
          <a:xfrm>
            <a:off x="495300" y="1837452"/>
            <a:ext cx="4296076" cy="498345"/>
          </a:xfrm>
          <a:prstGeom prst="rect">
            <a:avLst/>
          </a:prstGeom>
        </p:spPr>
      </p:pic>
      <p:pic>
        <p:nvPicPr>
          <p:cNvPr id="14" name="Picture 13">
            <a:extLst>
              <a:ext uri="{FF2B5EF4-FFF2-40B4-BE49-F238E27FC236}">
                <a16:creationId xmlns:a16="http://schemas.microsoft.com/office/drawing/2014/main" id="{F57A0D1B-7754-5448-98DE-3ACE9997521E}"/>
              </a:ext>
            </a:extLst>
          </p:cNvPr>
          <p:cNvPicPr>
            <a:picLocks noChangeAspect="1"/>
          </p:cNvPicPr>
          <p:nvPr/>
        </p:nvPicPr>
        <p:blipFill>
          <a:blip r:embed="rId3"/>
          <a:stretch>
            <a:fillRect/>
          </a:stretch>
        </p:blipFill>
        <p:spPr>
          <a:xfrm>
            <a:off x="4791376" y="1825297"/>
            <a:ext cx="4313261" cy="515529"/>
          </a:xfrm>
          <a:prstGeom prst="rect">
            <a:avLst/>
          </a:prstGeom>
        </p:spPr>
      </p:pic>
      <p:pic>
        <p:nvPicPr>
          <p:cNvPr id="15" name="Picture 14">
            <a:extLst>
              <a:ext uri="{FF2B5EF4-FFF2-40B4-BE49-F238E27FC236}">
                <a16:creationId xmlns:a16="http://schemas.microsoft.com/office/drawing/2014/main" id="{062FD3B9-DC8D-ED41-8EA5-048F54A8B9E6}"/>
              </a:ext>
            </a:extLst>
          </p:cNvPr>
          <p:cNvPicPr>
            <a:picLocks noChangeAspect="1"/>
          </p:cNvPicPr>
          <p:nvPr/>
        </p:nvPicPr>
        <p:blipFill>
          <a:blip r:embed="rId4"/>
          <a:stretch>
            <a:fillRect/>
          </a:stretch>
        </p:blipFill>
        <p:spPr>
          <a:xfrm>
            <a:off x="770962" y="2354981"/>
            <a:ext cx="3557151" cy="2148038"/>
          </a:xfrm>
          <a:prstGeom prst="rect">
            <a:avLst/>
          </a:prstGeom>
        </p:spPr>
      </p:pic>
      <p:pic>
        <p:nvPicPr>
          <p:cNvPr id="16" name="Picture 15">
            <a:extLst>
              <a:ext uri="{FF2B5EF4-FFF2-40B4-BE49-F238E27FC236}">
                <a16:creationId xmlns:a16="http://schemas.microsoft.com/office/drawing/2014/main" id="{345F3E23-FCC3-3141-AD43-EE363B3EE1EB}"/>
              </a:ext>
            </a:extLst>
          </p:cNvPr>
          <p:cNvPicPr>
            <a:picLocks noChangeAspect="1"/>
          </p:cNvPicPr>
          <p:nvPr/>
        </p:nvPicPr>
        <p:blipFill>
          <a:blip r:embed="rId5"/>
          <a:stretch>
            <a:fillRect/>
          </a:stretch>
        </p:blipFill>
        <p:spPr>
          <a:xfrm>
            <a:off x="4861265" y="2320422"/>
            <a:ext cx="3539967" cy="2165223"/>
          </a:xfrm>
          <a:prstGeom prst="rect">
            <a:avLst/>
          </a:prstGeom>
        </p:spPr>
      </p:pic>
      <p:pic>
        <p:nvPicPr>
          <p:cNvPr id="17" name="Picture 16">
            <a:extLst>
              <a:ext uri="{FF2B5EF4-FFF2-40B4-BE49-F238E27FC236}">
                <a16:creationId xmlns:a16="http://schemas.microsoft.com/office/drawing/2014/main" id="{955C86CE-EF88-4940-AC6B-1CD8B1AD8389}"/>
              </a:ext>
            </a:extLst>
          </p:cNvPr>
          <p:cNvPicPr>
            <a:picLocks noChangeAspect="1"/>
          </p:cNvPicPr>
          <p:nvPr/>
        </p:nvPicPr>
        <p:blipFill>
          <a:blip r:embed="rId6"/>
          <a:stretch>
            <a:fillRect/>
          </a:stretch>
        </p:blipFill>
        <p:spPr>
          <a:xfrm>
            <a:off x="672004" y="4522203"/>
            <a:ext cx="3755066" cy="2177595"/>
          </a:xfrm>
          <a:prstGeom prst="rect">
            <a:avLst/>
          </a:prstGeom>
        </p:spPr>
      </p:pic>
      <p:pic>
        <p:nvPicPr>
          <p:cNvPr id="18" name="Picture 17">
            <a:extLst>
              <a:ext uri="{FF2B5EF4-FFF2-40B4-BE49-F238E27FC236}">
                <a16:creationId xmlns:a16="http://schemas.microsoft.com/office/drawing/2014/main" id="{ADBA9FB1-727C-0448-8A83-E5D20CD79A1B}"/>
              </a:ext>
            </a:extLst>
          </p:cNvPr>
          <p:cNvPicPr>
            <a:picLocks noChangeAspect="1"/>
          </p:cNvPicPr>
          <p:nvPr/>
        </p:nvPicPr>
        <p:blipFill>
          <a:blip r:embed="rId7"/>
          <a:stretch>
            <a:fillRect/>
          </a:stretch>
        </p:blipFill>
        <p:spPr>
          <a:xfrm>
            <a:off x="4861265" y="4485645"/>
            <a:ext cx="3763363" cy="2182407"/>
          </a:xfrm>
          <a:prstGeom prst="rect">
            <a:avLst/>
          </a:prstGeom>
        </p:spPr>
      </p:pic>
    </p:spTree>
    <p:extLst>
      <p:ext uri="{BB962C8B-B14F-4D97-AF65-F5344CB8AC3E}">
        <p14:creationId xmlns:p14="http://schemas.microsoft.com/office/powerpoint/2010/main" val="4164420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1833D30-5999-1645-92E5-61E9C60139B8}"/>
              </a:ext>
            </a:extLst>
          </p:cNvPr>
          <p:cNvSpPr>
            <a:spLocks noGrp="1"/>
          </p:cNvSpPr>
          <p:nvPr>
            <p:ph type="title"/>
          </p:nvPr>
        </p:nvSpPr>
        <p:spPr>
          <a:xfrm>
            <a:off x="495300" y="536027"/>
            <a:ext cx="9636672" cy="1320800"/>
          </a:xfrm>
        </p:spPr>
        <p:txBody>
          <a:bodyPr/>
          <a:lstStyle/>
          <a:p>
            <a:r>
              <a:rPr lang="en-US" dirty="0"/>
              <a:t>Random Forest: Training vs Testing</a:t>
            </a:r>
          </a:p>
        </p:txBody>
      </p:sp>
      <p:sp>
        <p:nvSpPr>
          <p:cNvPr id="5" name="TextBox 4">
            <a:extLst>
              <a:ext uri="{FF2B5EF4-FFF2-40B4-BE49-F238E27FC236}">
                <a16:creationId xmlns:a16="http://schemas.microsoft.com/office/drawing/2014/main" id="{53264AF8-0A53-4749-8618-BFDAEB6057B4}"/>
              </a:ext>
            </a:extLst>
          </p:cNvPr>
          <p:cNvSpPr txBox="1"/>
          <p:nvPr/>
        </p:nvSpPr>
        <p:spPr>
          <a:xfrm>
            <a:off x="1777171" y="1368938"/>
            <a:ext cx="1418897" cy="369332"/>
          </a:xfrm>
          <a:prstGeom prst="rect">
            <a:avLst/>
          </a:prstGeom>
          <a:noFill/>
        </p:spPr>
        <p:txBody>
          <a:bodyPr wrap="square" rtlCol="0">
            <a:spAutoFit/>
          </a:bodyPr>
          <a:lstStyle/>
          <a:p>
            <a:r>
              <a:rPr lang="en-US" dirty="0"/>
              <a:t>Training </a:t>
            </a:r>
          </a:p>
        </p:txBody>
      </p:sp>
      <p:sp>
        <p:nvSpPr>
          <p:cNvPr id="6" name="TextBox 5">
            <a:extLst>
              <a:ext uri="{FF2B5EF4-FFF2-40B4-BE49-F238E27FC236}">
                <a16:creationId xmlns:a16="http://schemas.microsoft.com/office/drawing/2014/main" id="{0CDDAF06-18D1-B749-B00F-4F70487A9F5C}"/>
              </a:ext>
            </a:extLst>
          </p:cNvPr>
          <p:cNvSpPr txBox="1"/>
          <p:nvPr/>
        </p:nvSpPr>
        <p:spPr>
          <a:xfrm>
            <a:off x="6096000" y="1368938"/>
            <a:ext cx="1418897" cy="369332"/>
          </a:xfrm>
          <a:prstGeom prst="rect">
            <a:avLst/>
          </a:prstGeom>
          <a:noFill/>
        </p:spPr>
        <p:txBody>
          <a:bodyPr wrap="square" rtlCol="0">
            <a:spAutoFit/>
          </a:bodyPr>
          <a:lstStyle/>
          <a:p>
            <a:r>
              <a:rPr lang="en-US" dirty="0"/>
              <a:t>Testing</a:t>
            </a:r>
          </a:p>
        </p:txBody>
      </p:sp>
      <p:pic>
        <p:nvPicPr>
          <p:cNvPr id="4" name="Picture 3">
            <a:extLst>
              <a:ext uri="{FF2B5EF4-FFF2-40B4-BE49-F238E27FC236}">
                <a16:creationId xmlns:a16="http://schemas.microsoft.com/office/drawing/2014/main" id="{BA8B73BC-66B0-F943-BB9C-474B6095F2E1}"/>
              </a:ext>
            </a:extLst>
          </p:cNvPr>
          <p:cNvPicPr>
            <a:picLocks noChangeAspect="1"/>
          </p:cNvPicPr>
          <p:nvPr/>
        </p:nvPicPr>
        <p:blipFill>
          <a:blip r:embed="rId2"/>
          <a:stretch>
            <a:fillRect/>
          </a:stretch>
        </p:blipFill>
        <p:spPr>
          <a:xfrm>
            <a:off x="344610" y="1797342"/>
            <a:ext cx="4417890" cy="530147"/>
          </a:xfrm>
          <a:prstGeom prst="rect">
            <a:avLst/>
          </a:prstGeom>
        </p:spPr>
      </p:pic>
      <p:pic>
        <p:nvPicPr>
          <p:cNvPr id="14" name="Picture 13">
            <a:extLst>
              <a:ext uri="{FF2B5EF4-FFF2-40B4-BE49-F238E27FC236}">
                <a16:creationId xmlns:a16="http://schemas.microsoft.com/office/drawing/2014/main" id="{E046B6CF-E3F5-0C44-B89B-8B703FB87BF3}"/>
              </a:ext>
            </a:extLst>
          </p:cNvPr>
          <p:cNvPicPr>
            <a:picLocks noChangeAspect="1"/>
          </p:cNvPicPr>
          <p:nvPr/>
        </p:nvPicPr>
        <p:blipFill>
          <a:blip r:embed="rId3"/>
          <a:stretch>
            <a:fillRect/>
          </a:stretch>
        </p:blipFill>
        <p:spPr>
          <a:xfrm>
            <a:off x="4913190" y="1806458"/>
            <a:ext cx="4333792" cy="506774"/>
          </a:xfrm>
          <a:prstGeom prst="rect">
            <a:avLst/>
          </a:prstGeom>
        </p:spPr>
      </p:pic>
      <p:pic>
        <p:nvPicPr>
          <p:cNvPr id="15" name="Picture 14">
            <a:extLst>
              <a:ext uri="{FF2B5EF4-FFF2-40B4-BE49-F238E27FC236}">
                <a16:creationId xmlns:a16="http://schemas.microsoft.com/office/drawing/2014/main" id="{D9A1933F-7958-5146-9871-704CF2E05513}"/>
              </a:ext>
            </a:extLst>
          </p:cNvPr>
          <p:cNvPicPr>
            <a:picLocks noChangeAspect="1"/>
          </p:cNvPicPr>
          <p:nvPr/>
        </p:nvPicPr>
        <p:blipFill>
          <a:blip r:embed="rId4"/>
          <a:stretch>
            <a:fillRect/>
          </a:stretch>
        </p:blipFill>
        <p:spPr>
          <a:xfrm>
            <a:off x="513986" y="2330293"/>
            <a:ext cx="3810913" cy="2279254"/>
          </a:xfrm>
          <a:prstGeom prst="rect">
            <a:avLst/>
          </a:prstGeom>
        </p:spPr>
      </p:pic>
      <p:pic>
        <p:nvPicPr>
          <p:cNvPr id="16" name="Picture 15">
            <a:extLst>
              <a:ext uri="{FF2B5EF4-FFF2-40B4-BE49-F238E27FC236}">
                <a16:creationId xmlns:a16="http://schemas.microsoft.com/office/drawing/2014/main" id="{D0F34186-F790-D842-9F54-0C588FFEEFF6}"/>
              </a:ext>
            </a:extLst>
          </p:cNvPr>
          <p:cNvPicPr>
            <a:picLocks noChangeAspect="1"/>
          </p:cNvPicPr>
          <p:nvPr/>
        </p:nvPicPr>
        <p:blipFill>
          <a:blip r:embed="rId5"/>
          <a:stretch>
            <a:fillRect/>
          </a:stretch>
        </p:blipFill>
        <p:spPr>
          <a:xfrm>
            <a:off x="4821760" y="2321175"/>
            <a:ext cx="3829148" cy="2297489"/>
          </a:xfrm>
          <a:prstGeom prst="rect">
            <a:avLst/>
          </a:prstGeom>
        </p:spPr>
      </p:pic>
      <p:pic>
        <p:nvPicPr>
          <p:cNvPr id="17" name="Picture 16">
            <a:extLst>
              <a:ext uri="{FF2B5EF4-FFF2-40B4-BE49-F238E27FC236}">
                <a16:creationId xmlns:a16="http://schemas.microsoft.com/office/drawing/2014/main" id="{AAEEB34D-159C-6D46-A82E-53A94021F046}"/>
              </a:ext>
            </a:extLst>
          </p:cNvPr>
          <p:cNvPicPr>
            <a:picLocks noChangeAspect="1"/>
          </p:cNvPicPr>
          <p:nvPr/>
        </p:nvPicPr>
        <p:blipFill>
          <a:blip r:embed="rId6"/>
          <a:stretch>
            <a:fillRect/>
          </a:stretch>
        </p:blipFill>
        <p:spPr>
          <a:xfrm>
            <a:off x="445451" y="4544768"/>
            <a:ext cx="3879448" cy="2211812"/>
          </a:xfrm>
          <a:prstGeom prst="rect">
            <a:avLst/>
          </a:prstGeom>
        </p:spPr>
      </p:pic>
      <p:pic>
        <p:nvPicPr>
          <p:cNvPr id="18" name="Picture 17">
            <a:extLst>
              <a:ext uri="{FF2B5EF4-FFF2-40B4-BE49-F238E27FC236}">
                <a16:creationId xmlns:a16="http://schemas.microsoft.com/office/drawing/2014/main" id="{4EBD677E-A9F1-124E-BEA8-24195D881115}"/>
              </a:ext>
            </a:extLst>
          </p:cNvPr>
          <p:cNvPicPr>
            <a:picLocks noChangeAspect="1"/>
          </p:cNvPicPr>
          <p:nvPr/>
        </p:nvPicPr>
        <p:blipFill>
          <a:blip r:embed="rId7"/>
          <a:stretch>
            <a:fillRect/>
          </a:stretch>
        </p:blipFill>
        <p:spPr>
          <a:xfrm>
            <a:off x="4762500" y="4544768"/>
            <a:ext cx="3947669" cy="2248224"/>
          </a:xfrm>
          <a:prstGeom prst="rect">
            <a:avLst/>
          </a:prstGeom>
        </p:spPr>
      </p:pic>
    </p:spTree>
    <p:extLst>
      <p:ext uri="{BB962C8B-B14F-4D97-AF65-F5344CB8AC3E}">
        <p14:creationId xmlns:p14="http://schemas.microsoft.com/office/powerpoint/2010/main" val="2203660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5924CC-F305-F14C-9D07-82FB4C9E40FA}"/>
              </a:ext>
            </a:extLst>
          </p:cNvPr>
          <p:cNvPicPr>
            <a:picLocks noChangeAspect="1"/>
          </p:cNvPicPr>
          <p:nvPr/>
        </p:nvPicPr>
        <p:blipFill>
          <a:blip r:embed="rId2"/>
          <a:stretch>
            <a:fillRect/>
          </a:stretch>
        </p:blipFill>
        <p:spPr>
          <a:xfrm>
            <a:off x="4483121" y="2204881"/>
            <a:ext cx="3729130" cy="2244719"/>
          </a:xfrm>
          <a:prstGeom prst="rect">
            <a:avLst/>
          </a:prstGeom>
        </p:spPr>
      </p:pic>
      <p:pic>
        <p:nvPicPr>
          <p:cNvPr id="6" name="Picture 5">
            <a:extLst>
              <a:ext uri="{FF2B5EF4-FFF2-40B4-BE49-F238E27FC236}">
                <a16:creationId xmlns:a16="http://schemas.microsoft.com/office/drawing/2014/main" id="{53703514-6499-A642-9741-1273CE5DED06}"/>
              </a:ext>
            </a:extLst>
          </p:cNvPr>
          <p:cNvPicPr>
            <a:picLocks noChangeAspect="1"/>
          </p:cNvPicPr>
          <p:nvPr/>
        </p:nvPicPr>
        <p:blipFill>
          <a:blip r:embed="rId3"/>
          <a:stretch>
            <a:fillRect/>
          </a:stretch>
        </p:blipFill>
        <p:spPr>
          <a:xfrm>
            <a:off x="4483120" y="4411356"/>
            <a:ext cx="3799031" cy="2180926"/>
          </a:xfrm>
          <a:prstGeom prst="rect">
            <a:avLst/>
          </a:prstGeom>
        </p:spPr>
      </p:pic>
      <p:sp>
        <p:nvSpPr>
          <p:cNvPr id="13" name="Title 1">
            <a:extLst>
              <a:ext uri="{FF2B5EF4-FFF2-40B4-BE49-F238E27FC236}">
                <a16:creationId xmlns:a16="http://schemas.microsoft.com/office/drawing/2014/main" id="{D1833D30-5999-1645-92E5-61E9C60139B8}"/>
              </a:ext>
            </a:extLst>
          </p:cNvPr>
          <p:cNvSpPr>
            <a:spLocks noGrp="1"/>
          </p:cNvSpPr>
          <p:nvPr>
            <p:ph type="title"/>
          </p:nvPr>
        </p:nvSpPr>
        <p:spPr>
          <a:xfrm>
            <a:off x="495300" y="536027"/>
            <a:ext cx="9636672" cy="1320800"/>
          </a:xfrm>
        </p:spPr>
        <p:txBody>
          <a:bodyPr/>
          <a:lstStyle/>
          <a:p>
            <a:r>
              <a:rPr lang="en-US" dirty="0" err="1"/>
              <a:t>XGBoost</a:t>
            </a:r>
            <a:r>
              <a:rPr lang="en-US" dirty="0"/>
              <a:t>: Training vs Testing</a:t>
            </a:r>
          </a:p>
        </p:txBody>
      </p:sp>
      <p:pic>
        <p:nvPicPr>
          <p:cNvPr id="3" name="Picture 2">
            <a:extLst>
              <a:ext uri="{FF2B5EF4-FFF2-40B4-BE49-F238E27FC236}">
                <a16:creationId xmlns:a16="http://schemas.microsoft.com/office/drawing/2014/main" id="{0765995B-225D-EC4C-9474-7871ADFB9334}"/>
              </a:ext>
            </a:extLst>
          </p:cNvPr>
          <p:cNvPicPr>
            <a:picLocks noChangeAspect="1"/>
          </p:cNvPicPr>
          <p:nvPr/>
        </p:nvPicPr>
        <p:blipFill>
          <a:blip r:embed="rId4"/>
          <a:stretch>
            <a:fillRect/>
          </a:stretch>
        </p:blipFill>
        <p:spPr>
          <a:xfrm>
            <a:off x="502465" y="2133090"/>
            <a:ext cx="3791857" cy="2217879"/>
          </a:xfrm>
          <a:prstGeom prst="rect">
            <a:avLst/>
          </a:prstGeom>
        </p:spPr>
      </p:pic>
      <p:pic>
        <p:nvPicPr>
          <p:cNvPr id="5" name="Picture 4">
            <a:extLst>
              <a:ext uri="{FF2B5EF4-FFF2-40B4-BE49-F238E27FC236}">
                <a16:creationId xmlns:a16="http://schemas.microsoft.com/office/drawing/2014/main" id="{3FC9D4DD-567F-C54C-B475-5633EE13CFBA}"/>
              </a:ext>
            </a:extLst>
          </p:cNvPr>
          <p:cNvPicPr>
            <a:picLocks noChangeAspect="1"/>
          </p:cNvPicPr>
          <p:nvPr/>
        </p:nvPicPr>
        <p:blipFill>
          <a:blip r:embed="rId5"/>
          <a:stretch>
            <a:fillRect/>
          </a:stretch>
        </p:blipFill>
        <p:spPr>
          <a:xfrm>
            <a:off x="539689" y="4421866"/>
            <a:ext cx="3714497" cy="2217879"/>
          </a:xfrm>
          <a:prstGeom prst="rect">
            <a:avLst/>
          </a:prstGeom>
        </p:spPr>
      </p:pic>
      <p:sp>
        <p:nvSpPr>
          <p:cNvPr id="7" name="TextBox 6">
            <a:extLst>
              <a:ext uri="{FF2B5EF4-FFF2-40B4-BE49-F238E27FC236}">
                <a16:creationId xmlns:a16="http://schemas.microsoft.com/office/drawing/2014/main" id="{D965D618-55A8-C84B-A8D0-1567E4AED233}"/>
              </a:ext>
            </a:extLst>
          </p:cNvPr>
          <p:cNvSpPr txBox="1"/>
          <p:nvPr/>
        </p:nvSpPr>
        <p:spPr>
          <a:xfrm>
            <a:off x="1777171" y="1368938"/>
            <a:ext cx="1418897" cy="369332"/>
          </a:xfrm>
          <a:prstGeom prst="rect">
            <a:avLst/>
          </a:prstGeom>
          <a:noFill/>
        </p:spPr>
        <p:txBody>
          <a:bodyPr wrap="square" rtlCol="0">
            <a:spAutoFit/>
          </a:bodyPr>
          <a:lstStyle/>
          <a:p>
            <a:r>
              <a:rPr lang="en-US" dirty="0"/>
              <a:t>Training </a:t>
            </a:r>
          </a:p>
        </p:txBody>
      </p:sp>
      <p:sp>
        <p:nvSpPr>
          <p:cNvPr id="9" name="TextBox 8">
            <a:extLst>
              <a:ext uri="{FF2B5EF4-FFF2-40B4-BE49-F238E27FC236}">
                <a16:creationId xmlns:a16="http://schemas.microsoft.com/office/drawing/2014/main" id="{62D74826-54AA-D941-A6EA-7B96621179FD}"/>
              </a:ext>
            </a:extLst>
          </p:cNvPr>
          <p:cNvSpPr txBox="1"/>
          <p:nvPr/>
        </p:nvSpPr>
        <p:spPr>
          <a:xfrm>
            <a:off x="5734486" y="1353813"/>
            <a:ext cx="1418897" cy="369332"/>
          </a:xfrm>
          <a:prstGeom prst="rect">
            <a:avLst/>
          </a:prstGeom>
          <a:noFill/>
        </p:spPr>
        <p:txBody>
          <a:bodyPr wrap="square" rtlCol="0">
            <a:spAutoFit/>
          </a:bodyPr>
          <a:lstStyle/>
          <a:p>
            <a:r>
              <a:rPr lang="en-US" dirty="0"/>
              <a:t>Testing</a:t>
            </a:r>
          </a:p>
        </p:txBody>
      </p:sp>
      <p:pic>
        <p:nvPicPr>
          <p:cNvPr id="10" name="Picture 9">
            <a:extLst>
              <a:ext uri="{FF2B5EF4-FFF2-40B4-BE49-F238E27FC236}">
                <a16:creationId xmlns:a16="http://schemas.microsoft.com/office/drawing/2014/main" id="{5C5F7F29-814D-D74B-95F7-613BAF67C1DC}"/>
              </a:ext>
            </a:extLst>
          </p:cNvPr>
          <p:cNvPicPr>
            <a:picLocks noChangeAspect="1"/>
          </p:cNvPicPr>
          <p:nvPr/>
        </p:nvPicPr>
        <p:blipFill>
          <a:blip r:embed="rId6"/>
          <a:stretch>
            <a:fillRect/>
          </a:stretch>
        </p:blipFill>
        <p:spPr>
          <a:xfrm>
            <a:off x="539689" y="1723145"/>
            <a:ext cx="3936003" cy="466720"/>
          </a:xfrm>
          <a:prstGeom prst="rect">
            <a:avLst/>
          </a:prstGeom>
        </p:spPr>
      </p:pic>
      <p:pic>
        <p:nvPicPr>
          <p:cNvPr id="11" name="Picture 10">
            <a:extLst>
              <a:ext uri="{FF2B5EF4-FFF2-40B4-BE49-F238E27FC236}">
                <a16:creationId xmlns:a16="http://schemas.microsoft.com/office/drawing/2014/main" id="{7C930024-0482-A946-BD62-7DCDAA6C95E1}"/>
              </a:ext>
            </a:extLst>
          </p:cNvPr>
          <p:cNvPicPr>
            <a:picLocks noChangeAspect="1"/>
          </p:cNvPicPr>
          <p:nvPr/>
        </p:nvPicPr>
        <p:blipFill>
          <a:blip r:embed="rId7"/>
          <a:stretch>
            <a:fillRect/>
          </a:stretch>
        </p:blipFill>
        <p:spPr>
          <a:xfrm>
            <a:off x="4483121" y="1747970"/>
            <a:ext cx="4004000" cy="474783"/>
          </a:xfrm>
          <a:prstGeom prst="rect">
            <a:avLst/>
          </a:prstGeom>
        </p:spPr>
      </p:pic>
    </p:spTree>
    <p:extLst>
      <p:ext uri="{BB962C8B-B14F-4D97-AF65-F5344CB8AC3E}">
        <p14:creationId xmlns:p14="http://schemas.microsoft.com/office/powerpoint/2010/main" val="2740986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1833D30-5999-1645-92E5-61E9C60139B8}"/>
              </a:ext>
            </a:extLst>
          </p:cNvPr>
          <p:cNvSpPr>
            <a:spLocks noGrp="1"/>
          </p:cNvSpPr>
          <p:nvPr>
            <p:ph type="title"/>
          </p:nvPr>
        </p:nvSpPr>
        <p:spPr>
          <a:xfrm>
            <a:off x="495300" y="536027"/>
            <a:ext cx="9636672" cy="1320800"/>
          </a:xfrm>
        </p:spPr>
        <p:txBody>
          <a:bodyPr/>
          <a:lstStyle/>
          <a:p>
            <a:r>
              <a:rPr lang="en-US" dirty="0" err="1"/>
              <a:t>LightGB</a:t>
            </a:r>
            <a:r>
              <a:rPr lang="en-US" dirty="0"/>
              <a:t>: Training vs Testing</a:t>
            </a:r>
          </a:p>
        </p:txBody>
      </p:sp>
      <p:sp>
        <p:nvSpPr>
          <p:cNvPr id="7" name="TextBox 6">
            <a:extLst>
              <a:ext uri="{FF2B5EF4-FFF2-40B4-BE49-F238E27FC236}">
                <a16:creationId xmlns:a16="http://schemas.microsoft.com/office/drawing/2014/main" id="{D965D618-55A8-C84B-A8D0-1567E4AED233}"/>
              </a:ext>
            </a:extLst>
          </p:cNvPr>
          <p:cNvSpPr txBox="1"/>
          <p:nvPr/>
        </p:nvSpPr>
        <p:spPr>
          <a:xfrm>
            <a:off x="1777171" y="1368938"/>
            <a:ext cx="1418897" cy="369332"/>
          </a:xfrm>
          <a:prstGeom prst="rect">
            <a:avLst/>
          </a:prstGeom>
          <a:noFill/>
        </p:spPr>
        <p:txBody>
          <a:bodyPr wrap="square" rtlCol="0">
            <a:spAutoFit/>
          </a:bodyPr>
          <a:lstStyle/>
          <a:p>
            <a:r>
              <a:rPr lang="en-US" dirty="0"/>
              <a:t>Training </a:t>
            </a:r>
          </a:p>
        </p:txBody>
      </p:sp>
      <p:sp>
        <p:nvSpPr>
          <p:cNvPr id="9" name="TextBox 8">
            <a:extLst>
              <a:ext uri="{FF2B5EF4-FFF2-40B4-BE49-F238E27FC236}">
                <a16:creationId xmlns:a16="http://schemas.microsoft.com/office/drawing/2014/main" id="{62D74826-54AA-D941-A6EA-7B96621179FD}"/>
              </a:ext>
            </a:extLst>
          </p:cNvPr>
          <p:cNvSpPr txBox="1"/>
          <p:nvPr/>
        </p:nvSpPr>
        <p:spPr>
          <a:xfrm>
            <a:off x="5734486" y="1353813"/>
            <a:ext cx="1418897" cy="369332"/>
          </a:xfrm>
          <a:prstGeom prst="rect">
            <a:avLst/>
          </a:prstGeom>
          <a:noFill/>
        </p:spPr>
        <p:txBody>
          <a:bodyPr wrap="square" rtlCol="0">
            <a:spAutoFit/>
          </a:bodyPr>
          <a:lstStyle/>
          <a:p>
            <a:r>
              <a:rPr lang="en-US" dirty="0"/>
              <a:t>Testing</a:t>
            </a:r>
          </a:p>
        </p:txBody>
      </p:sp>
      <p:pic>
        <p:nvPicPr>
          <p:cNvPr id="2" name="Picture 1">
            <a:extLst>
              <a:ext uri="{FF2B5EF4-FFF2-40B4-BE49-F238E27FC236}">
                <a16:creationId xmlns:a16="http://schemas.microsoft.com/office/drawing/2014/main" id="{E52366BA-E19E-DA45-AB2C-9F954AC6FAEC}"/>
              </a:ext>
            </a:extLst>
          </p:cNvPr>
          <p:cNvPicPr>
            <a:picLocks noChangeAspect="1"/>
          </p:cNvPicPr>
          <p:nvPr/>
        </p:nvPicPr>
        <p:blipFill>
          <a:blip r:embed="rId2"/>
          <a:stretch>
            <a:fillRect/>
          </a:stretch>
        </p:blipFill>
        <p:spPr>
          <a:xfrm>
            <a:off x="424117" y="1737084"/>
            <a:ext cx="3864404" cy="437480"/>
          </a:xfrm>
          <a:prstGeom prst="rect">
            <a:avLst/>
          </a:prstGeom>
        </p:spPr>
      </p:pic>
      <p:pic>
        <p:nvPicPr>
          <p:cNvPr id="8" name="Picture 7">
            <a:extLst>
              <a:ext uri="{FF2B5EF4-FFF2-40B4-BE49-F238E27FC236}">
                <a16:creationId xmlns:a16="http://schemas.microsoft.com/office/drawing/2014/main" id="{AD098A52-B74F-3F47-9F44-077292608513}"/>
              </a:ext>
            </a:extLst>
          </p:cNvPr>
          <p:cNvPicPr>
            <a:picLocks noChangeAspect="1"/>
          </p:cNvPicPr>
          <p:nvPr/>
        </p:nvPicPr>
        <p:blipFill>
          <a:blip r:embed="rId3"/>
          <a:stretch>
            <a:fillRect/>
          </a:stretch>
        </p:blipFill>
        <p:spPr>
          <a:xfrm>
            <a:off x="4373533" y="1737359"/>
            <a:ext cx="3997664" cy="437480"/>
          </a:xfrm>
          <a:prstGeom prst="rect">
            <a:avLst/>
          </a:prstGeom>
        </p:spPr>
      </p:pic>
      <p:pic>
        <p:nvPicPr>
          <p:cNvPr id="12" name="Picture 11">
            <a:extLst>
              <a:ext uri="{FF2B5EF4-FFF2-40B4-BE49-F238E27FC236}">
                <a16:creationId xmlns:a16="http://schemas.microsoft.com/office/drawing/2014/main" id="{F4AD04B1-DB56-D543-8CBB-4FC19D6F8938}"/>
              </a:ext>
            </a:extLst>
          </p:cNvPr>
          <p:cNvPicPr>
            <a:picLocks noChangeAspect="1"/>
          </p:cNvPicPr>
          <p:nvPr/>
        </p:nvPicPr>
        <p:blipFill>
          <a:blip r:embed="rId4"/>
          <a:stretch>
            <a:fillRect/>
          </a:stretch>
        </p:blipFill>
        <p:spPr>
          <a:xfrm>
            <a:off x="495300" y="2224973"/>
            <a:ext cx="3903557" cy="2278632"/>
          </a:xfrm>
          <a:prstGeom prst="rect">
            <a:avLst/>
          </a:prstGeom>
        </p:spPr>
      </p:pic>
      <p:pic>
        <p:nvPicPr>
          <p:cNvPr id="14" name="Picture 13">
            <a:extLst>
              <a:ext uri="{FF2B5EF4-FFF2-40B4-BE49-F238E27FC236}">
                <a16:creationId xmlns:a16="http://schemas.microsoft.com/office/drawing/2014/main" id="{31B90356-D059-5A40-B220-82A2F2BCD063}"/>
              </a:ext>
            </a:extLst>
          </p:cNvPr>
          <p:cNvPicPr>
            <a:picLocks noChangeAspect="1"/>
          </p:cNvPicPr>
          <p:nvPr/>
        </p:nvPicPr>
        <p:blipFill>
          <a:blip r:embed="rId5"/>
          <a:stretch>
            <a:fillRect/>
          </a:stretch>
        </p:blipFill>
        <p:spPr>
          <a:xfrm>
            <a:off x="4254993" y="2227345"/>
            <a:ext cx="3860492" cy="2278632"/>
          </a:xfrm>
          <a:prstGeom prst="rect">
            <a:avLst/>
          </a:prstGeom>
        </p:spPr>
      </p:pic>
      <p:pic>
        <p:nvPicPr>
          <p:cNvPr id="15" name="Picture 14">
            <a:extLst>
              <a:ext uri="{FF2B5EF4-FFF2-40B4-BE49-F238E27FC236}">
                <a16:creationId xmlns:a16="http://schemas.microsoft.com/office/drawing/2014/main" id="{EF1AFFDD-2224-0149-AD94-D5C9D676C6D8}"/>
              </a:ext>
            </a:extLst>
          </p:cNvPr>
          <p:cNvPicPr>
            <a:picLocks noChangeAspect="1"/>
          </p:cNvPicPr>
          <p:nvPr/>
        </p:nvPicPr>
        <p:blipFill>
          <a:blip r:embed="rId6"/>
          <a:stretch>
            <a:fillRect/>
          </a:stretch>
        </p:blipFill>
        <p:spPr>
          <a:xfrm>
            <a:off x="475873" y="4468441"/>
            <a:ext cx="3944122" cy="2230838"/>
          </a:xfrm>
          <a:prstGeom prst="rect">
            <a:avLst/>
          </a:prstGeom>
        </p:spPr>
      </p:pic>
      <p:pic>
        <p:nvPicPr>
          <p:cNvPr id="16" name="Picture 15">
            <a:extLst>
              <a:ext uri="{FF2B5EF4-FFF2-40B4-BE49-F238E27FC236}">
                <a16:creationId xmlns:a16="http://schemas.microsoft.com/office/drawing/2014/main" id="{158FC831-7DF7-1A42-B8E0-8208459376CE}"/>
              </a:ext>
            </a:extLst>
          </p:cNvPr>
          <p:cNvPicPr>
            <a:picLocks noChangeAspect="1"/>
          </p:cNvPicPr>
          <p:nvPr/>
        </p:nvPicPr>
        <p:blipFill>
          <a:blip r:embed="rId7"/>
          <a:stretch>
            <a:fillRect/>
          </a:stretch>
        </p:blipFill>
        <p:spPr>
          <a:xfrm>
            <a:off x="4234256" y="4470582"/>
            <a:ext cx="3997663" cy="2230839"/>
          </a:xfrm>
          <a:prstGeom prst="rect">
            <a:avLst/>
          </a:prstGeom>
        </p:spPr>
      </p:pic>
    </p:spTree>
    <p:extLst>
      <p:ext uri="{BB962C8B-B14F-4D97-AF65-F5344CB8AC3E}">
        <p14:creationId xmlns:p14="http://schemas.microsoft.com/office/powerpoint/2010/main" val="19892153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1833D30-5999-1645-92E5-61E9C60139B8}"/>
              </a:ext>
            </a:extLst>
          </p:cNvPr>
          <p:cNvSpPr>
            <a:spLocks noGrp="1"/>
          </p:cNvSpPr>
          <p:nvPr>
            <p:ph type="title"/>
          </p:nvPr>
        </p:nvSpPr>
        <p:spPr>
          <a:xfrm>
            <a:off x="495300" y="536027"/>
            <a:ext cx="9636672" cy="1320800"/>
          </a:xfrm>
        </p:spPr>
        <p:txBody>
          <a:bodyPr/>
          <a:lstStyle/>
          <a:p>
            <a:r>
              <a:rPr lang="en-US" dirty="0" err="1"/>
              <a:t>CatBoost</a:t>
            </a:r>
            <a:r>
              <a:rPr lang="en-US" dirty="0"/>
              <a:t>: Training vs Testing</a:t>
            </a:r>
          </a:p>
        </p:txBody>
      </p:sp>
      <p:sp>
        <p:nvSpPr>
          <p:cNvPr id="7" name="TextBox 6">
            <a:extLst>
              <a:ext uri="{FF2B5EF4-FFF2-40B4-BE49-F238E27FC236}">
                <a16:creationId xmlns:a16="http://schemas.microsoft.com/office/drawing/2014/main" id="{D965D618-55A8-C84B-A8D0-1567E4AED233}"/>
              </a:ext>
            </a:extLst>
          </p:cNvPr>
          <p:cNvSpPr txBox="1"/>
          <p:nvPr/>
        </p:nvSpPr>
        <p:spPr>
          <a:xfrm>
            <a:off x="1777171" y="1368938"/>
            <a:ext cx="1418897" cy="369332"/>
          </a:xfrm>
          <a:prstGeom prst="rect">
            <a:avLst/>
          </a:prstGeom>
          <a:noFill/>
        </p:spPr>
        <p:txBody>
          <a:bodyPr wrap="square" rtlCol="0">
            <a:spAutoFit/>
          </a:bodyPr>
          <a:lstStyle/>
          <a:p>
            <a:r>
              <a:rPr lang="en-US" dirty="0"/>
              <a:t>Training </a:t>
            </a:r>
          </a:p>
        </p:txBody>
      </p:sp>
      <p:sp>
        <p:nvSpPr>
          <p:cNvPr id="9" name="TextBox 8">
            <a:extLst>
              <a:ext uri="{FF2B5EF4-FFF2-40B4-BE49-F238E27FC236}">
                <a16:creationId xmlns:a16="http://schemas.microsoft.com/office/drawing/2014/main" id="{62D74826-54AA-D941-A6EA-7B96621179FD}"/>
              </a:ext>
            </a:extLst>
          </p:cNvPr>
          <p:cNvSpPr txBox="1"/>
          <p:nvPr/>
        </p:nvSpPr>
        <p:spPr>
          <a:xfrm>
            <a:off x="6165409" y="1353813"/>
            <a:ext cx="1418897" cy="369332"/>
          </a:xfrm>
          <a:prstGeom prst="rect">
            <a:avLst/>
          </a:prstGeom>
          <a:noFill/>
        </p:spPr>
        <p:txBody>
          <a:bodyPr wrap="square" rtlCol="0">
            <a:spAutoFit/>
          </a:bodyPr>
          <a:lstStyle/>
          <a:p>
            <a:r>
              <a:rPr lang="en-US" dirty="0"/>
              <a:t>Testing</a:t>
            </a:r>
          </a:p>
        </p:txBody>
      </p:sp>
      <p:pic>
        <p:nvPicPr>
          <p:cNvPr id="3" name="Picture 2">
            <a:extLst>
              <a:ext uri="{FF2B5EF4-FFF2-40B4-BE49-F238E27FC236}">
                <a16:creationId xmlns:a16="http://schemas.microsoft.com/office/drawing/2014/main" id="{ACBF1176-DBB6-0446-BFB1-46E86169ED59}"/>
              </a:ext>
            </a:extLst>
          </p:cNvPr>
          <p:cNvPicPr>
            <a:picLocks noChangeAspect="1"/>
          </p:cNvPicPr>
          <p:nvPr/>
        </p:nvPicPr>
        <p:blipFill>
          <a:blip r:embed="rId2"/>
          <a:stretch>
            <a:fillRect/>
          </a:stretch>
        </p:blipFill>
        <p:spPr>
          <a:xfrm>
            <a:off x="620853" y="1723145"/>
            <a:ext cx="3966919" cy="464873"/>
          </a:xfrm>
          <a:prstGeom prst="rect">
            <a:avLst/>
          </a:prstGeom>
        </p:spPr>
      </p:pic>
      <p:pic>
        <p:nvPicPr>
          <p:cNvPr id="4" name="Picture 3">
            <a:extLst>
              <a:ext uri="{FF2B5EF4-FFF2-40B4-BE49-F238E27FC236}">
                <a16:creationId xmlns:a16="http://schemas.microsoft.com/office/drawing/2014/main" id="{54D9BE87-7CF4-E14A-B68F-1AC2F321FB20}"/>
              </a:ext>
            </a:extLst>
          </p:cNvPr>
          <p:cNvPicPr>
            <a:picLocks noChangeAspect="1"/>
          </p:cNvPicPr>
          <p:nvPr/>
        </p:nvPicPr>
        <p:blipFill>
          <a:blip r:embed="rId3"/>
          <a:stretch>
            <a:fillRect/>
          </a:stretch>
        </p:blipFill>
        <p:spPr>
          <a:xfrm>
            <a:off x="4819087" y="1708978"/>
            <a:ext cx="4233658" cy="464872"/>
          </a:xfrm>
          <a:prstGeom prst="rect">
            <a:avLst/>
          </a:prstGeom>
        </p:spPr>
      </p:pic>
      <p:pic>
        <p:nvPicPr>
          <p:cNvPr id="10" name="Picture 9">
            <a:extLst>
              <a:ext uri="{FF2B5EF4-FFF2-40B4-BE49-F238E27FC236}">
                <a16:creationId xmlns:a16="http://schemas.microsoft.com/office/drawing/2014/main" id="{A6381B8A-F5A7-464D-AAA4-A66F7DF7C9FF}"/>
              </a:ext>
            </a:extLst>
          </p:cNvPr>
          <p:cNvPicPr>
            <a:picLocks noChangeAspect="1"/>
          </p:cNvPicPr>
          <p:nvPr/>
        </p:nvPicPr>
        <p:blipFill>
          <a:blip r:embed="rId4"/>
          <a:stretch>
            <a:fillRect/>
          </a:stretch>
        </p:blipFill>
        <p:spPr>
          <a:xfrm>
            <a:off x="625331" y="2173928"/>
            <a:ext cx="3910906" cy="2316168"/>
          </a:xfrm>
          <a:prstGeom prst="rect">
            <a:avLst/>
          </a:prstGeom>
        </p:spPr>
      </p:pic>
      <p:pic>
        <p:nvPicPr>
          <p:cNvPr id="15" name="Picture 14">
            <a:extLst>
              <a:ext uri="{FF2B5EF4-FFF2-40B4-BE49-F238E27FC236}">
                <a16:creationId xmlns:a16="http://schemas.microsoft.com/office/drawing/2014/main" id="{9CF818DA-C68B-644F-BBE2-69FD235528DC}"/>
              </a:ext>
            </a:extLst>
          </p:cNvPr>
          <p:cNvPicPr>
            <a:picLocks noChangeAspect="1"/>
          </p:cNvPicPr>
          <p:nvPr/>
        </p:nvPicPr>
        <p:blipFill>
          <a:blip r:embed="rId5"/>
          <a:stretch>
            <a:fillRect/>
          </a:stretch>
        </p:blipFill>
        <p:spPr>
          <a:xfrm>
            <a:off x="4712610" y="2180366"/>
            <a:ext cx="4031713" cy="2380630"/>
          </a:xfrm>
          <a:prstGeom prst="rect">
            <a:avLst/>
          </a:prstGeom>
        </p:spPr>
      </p:pic>
      <p:pic>
        <p:nvPicPr>
          <p:cNvPr id="16" name="Picture 15">
            <a:extLst>
              <a:ext uri="{FF2B5EF4-FFF2-40B4-BE49-F238E27FC236}">
                <a16:creationId xmlns:a16="http://schemas.microsoft.com/office/drawing/2014/main" id="{97B5DC67-5763-324C-BBBE-FCC72E0CF365}"/>
              </a:ext>
            </a:extLst>
          </p:cNvPr>
          <p:cNvPicPr>
            <a:picLocks noChangeAspect="1"/>
          </p:cNvPicPr>
          <p:nvPr/>
        </p:nvPicPr>
        <p:blipFill>
          <a:blip r:embed="rId6"/>
          <a:stretch>
            <a:fillRect/>
          </a:stretch>
        </p:blipFill>
        <p:spPr>
          <a:xfrm>
            <a:off x="738264" y="4550486"/>
            <a:ext cx="3910905" cy="2219212"/>
          </a:xfrm>
          <a:prstGeom prst="rect">
            <a:avLst/>
          </a:prstGeom>
        </p:spPr>
      </p:pic>
      <p:pic>
        <p:nvPicPr>
          <p:cNvPr id="17" name="Picture 16">
            <a:extLst>
              <a:ext uri="{FF2B5EF4-FFF2-40B4-BE49-F238E27FC236}">
                <a16:creationId xmlns:a16="http://schemas.microsoft.com/office/drawing/2014/main" id="{A9833924-3B9E-CE48-B8E8-061D0DEB1B29}"/>
              </a:ext>
            </a:extLst>
          </p:cNvPr>
          <p:cNvPicPr>
            <a:picLocks noChangeAspect="1"/>
          </p:cNvPicPr>
          <p:nvPr/>
        </p:nvPicPr>
        <p:blipFill>
          <a:blip r:embed="rId7"/>
          <a:stretch>
            <a:fillRect/>
          </a:stretch>
        </p:blipFill>
        <p:spPr>
          <a:xfrm>
            <a:off x="4711588" y="4534187"/>
            <a:ext cx="4085569" cy="2326759"/>
          </a:xfrm>
          <a:prstGeom prst="rect">
            <a:avLst/>
          </a:prstGeom>
        </p:spPr>
      </p:pic>
    </p:spTree>
    <p:extLst>
      <p:ext uri="{BB962C8B-B14F-4D97-AF65-F5344CB8AC3E}">
        <p14:creationId xmlns:p14="http://schemas.microsoft.com/office/powerpoint/2010/main" val="1268820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BA417-B0F8-C94C-94CF-ADCB8D13EE80}"/>
              </a:ext>
            </a:extLst>
          </p:cNvPr>
          <p:cNvSpPr>
            <a:spLocks noGrp="1"/>
          </p:cNvSpPr>
          <p:nvPr>
            <p:ph type="title"/>
          </p:nvPr>
        </p:nvSpPr>
        <p:spPr/>
        <p:txBody>
          <a:bodyPr/>
          <a:lstStyle/>
          <a:p>
            <a:r>
              <a:rPr lang="en-US" dirty="0"/>
              <a:t>Hyperparameter Tuning for </a:t>
            </a:r>
            <a:r>
              <a:rPr lang="en-US" dirty="0" err="1"/>
              <a:t>CatBoost</a:t>
            </a:r>
            <a:r>
              <a:rPr lang="en-US" dirty="0"/>
              <a:t> </a:t>
            </a:r>
          </a:p>
        </p:txBody>
      </p:sp>
      <p:sp>
        <p:nvSpPr>
          <p:cNvPr id="5" name="Rectangle 4">
            <a:extLst>
              <a:ext uri="{FF2B5EF4-FFF2-40B4-BE49-F238E27FC236}">
                <a16:creationId xmlns:a16="http://schemas.microsoft.com/office/drawing/2014/main" id="{429CA768-CC92-2446-A0CB-77389A9317CE}"/>
              </a:ext>
            </a:extLst>
          </p:cNvPr>
          <p:cNvSpPr/>
          <p:nvPr/>
        </p:nvSpPr>
        <p:spPr>
          <a:xfrm>
            <a:off x="677334" y="1787115"/>
            <a:ext cx="6096000" cy="1569660"/>
          </a:xfrm>
          <a:prstGeom prst="rect">
            <a:avLst/>
          </a:prstGeom>
        </p:spPr>
        <p:txBody>
          <a:bodyPr>
            <a:spAutoFit/>
          </a:bodyPr>
          <a:lstStyle/>
          <a:p>
            <a:r>
              <a:rPr lang="en-US" sz="2400" dirty="0">
                <a:latin typeface="Times New Roman" panose="02020603050405020304" pitchFamily="18" charset="0"/>
              </a:rPr>
              <a:t>1) Parameter Range: </a:t>
            </a:r>
          </a:p>
          <a:p>
            <a:endParaRPr lang="en-US" dirty="0">
              <a:latin typeface="Times New Roman" panose="02020603050405020304" pitchFamily="18" charset="0"/>
            </a:endParaRPr>
          </a:p>
          <a:p>
            <a:r>
              <a:rPr lang="en-US" dirty="0">
                <a:latin typeface="Times New Roman" panose="02020603050405020304" pitchFamily="18" charset="0"/>
              </a:rPr>
              <a:t>parameters = {'depth' : </a:t>
            </a:r>
            <a:r>
              <a:rPr lang="en-US" dirty="0" err="1">
                <a:latin typeface="Times New Roman" panose="02020603050405020304" pitchFamily="18" charset="0"/>
              </a:rPr>
              <a:t>sp_randInt</a:t>
            </a:r>
            <a:r>
              <a:rPr lang="en-US" dirty="0">
                <a:latin typeface="Times New Roman" panose="02020603050405020304" pitchFamily="18" charset="0"/>
              </a:rPr>
              <a:t>(1, 5),</a:t>
            </a:r>
          </a:p>
          <a:p>
            <a:r>
              <a:rPr lang="en-US" dirty="0">
                <a:latin typeface="Times New Roman" panose="02020603050405020304" pitchFamily="18" charset="0"/>
              </a:rPr>
              <a:t>                      '</a:t>
            </a:r>
            <a:r>
              <a:rPr lang="en-US" dirty="0" err="1">
                <a:latin typeface="Times New Roman" panose="02020603050405020304" pitchFamily="18" charset="0"/>
              </a:rPr>
              <a:t>learning_rate</a:t>
            </a:r>
            <a:r>
              <a:rPr lang="en-US" dirty="0">
                <a:latin typeface="Times New Roman" panose="02020603050405020304" pitchFamily="18" charset="0"/>
              </a:rPr>
              <a:t>' : </a:t>
            </a:r>
            <a:r>
              <a:rPr lang="en-US" dirty="0" err="1">
                <a:latin typeface="Times New Roman" panose="02020603050405020304" pitchFamily="18" charset="0"/>
              </a:rPr>
              <a:t>sp_randFloat</a:t>
            </a:r>
            <a:r>
              <a:rPr lang="en-US" dirty="0">
                <a:latin typeface="Times New Roman" panose="02020603050405020304" pitchFamily="18" charset="0"/>
              </a:rPr>
              <a:t>(),</a:t>
            </a:r>
          </a:p>
          <a:p>
            <a:r>
              <a:rPr lang="en-US" dirty="0">
                <a:latin typeface="Times New Roman" panose="02020603050405020304" pitchFamily="18" charset="0"/>
              </a:rPr>
              <a:t>                      'iterations' : </a:t>
            </a:r>
            <a:r>
              <a:rPr lang="en-US" dirty="0" err="1">
                <a:latin typeface="Times New Roman" panose="02020603050405020304" pitchFamily="18" charset="0"/>
              </a:rPr>
              <a:t>sp_randInt</a:t>
            </a:r>
            <a:r>
              <a:rPr lang="en-US" dirty="0">
                <a:latin typeface="Times New Roman" panose="02020603050405020304" pitchFamily="18" charset="0"/>
              </a:rPr>
              <a:t>(800, 1100)}</a:t>
            </a:r>
          </a:p>
        </p:txBody>
      </p:sp>
      <p:sp>
        <p:nvSpPr>
          <p:cNvPr id="6" name="Rectangle 5">
            <a:extLst>
              <a:ext uri="{FF2B5EF4-FFF2-40B4-BE49-F238E27FC236}">
                <a16:creationId xmlns:a16="http://schemas.microsoft.com/office/drawing/2014/main" id="{649CB4EC-2104-A642-8A28-475D6CB25630}"/>
              </a:ext>
            </a:extLst>
          </p:cNvPr>
          <p:cNvSpPr/>
          <p:nvPr/>
        </p:nvSpPr>
        <p:spPr>
          <a:xfrm>
            <a:off x="677334" y="3926711"/>
            <a:ext cx="6096000" cy="1569660"/>
          </a:xfrm>
          <a:prstGeom prst="rect">
            <a:avLst/>
          </a:prstGeom>
        </p:spPr>
        <p:txBody>
          <a:bodyPr>
            <a:spAutoFit/>
          </a:bodyPr>
          <a:lstStyle/>
          <a:p>
            <a:r>
              <a:rPr lang="en-US" sz="2400" dirty="0">
                <a:latin typeface="Times New Roman" panose="02020603050405020304" pitchFamily="18" charset="0"/>
              </a:rPr>
              <a:t>2) Tuned result: </a:t>
            </a:r>
          </a:p>
          <a:p>
            <a:endParaRPr lang="en-US" dirty="0">
              <a:latin typeface="Times New Roman" panose="02020603050405020304" pitchFamily="18" charset="0"/>
            </a:endParaRPr>
          </a:p>
          <a:p>
            <a:r>
              <a:rPr lang="en-US" dirty="0">
                <a:latin typeface="Times New Roman" panose="02020603050405020304" pitchFamily="18" charset="0"/>
              </a:rPr>
              <a:t>parameters = {'depth’ : 2,</a:t>
            </a:r>
          </a:p>
          <a:p>
            <a:r>
              <a:rPr lang="en-US" dirty="0">
                <a:latin typeface="Times New Roman" panose="02020603050405020304" pitchFamily="18" charset="0"/>
              </a:rPr>
              <a:t>                      '</a:t>
            </a:r>
            <a:r>
              <a:rPr lang="en-US" dirty="0" err="1">
                <a:latin typeface="Times New Roman" panose="02020603050405020304" pitchFamily="18" charset="0"/>
              </a:rPr>
              <a:t>learning_rate</a:t>
            </a:r>
            <a:r>
              <a:rPr lang="en-US" dirty="0">
                <a:latin typeface="Times New Roman" panose="02020603050405020304" pitchFamily="18" charset="0"/>
              </a:rPr>
              <a:t>’ : 0.072</a:t>
            </a:r>
          </a:p>
          <a:p>
            <a:r>
              <a:rPr lang="en-US" dirty="0">
                <a:latin typeface="Times New Roman" panose="02020603050405020304" pitchFamily="18" charset="0"/>
              </a:rPr>
              <a:t>                      'iterations’ :  988}</a:t>
            </a:r>
          </a:p>
        </p:txBody>
      </p:sp>
    </p:spTree>
    <p:extLst>
      <p:ext uri="{BB962C8B-B14F-4D97-AF65-F5344CB8AC3E}">
        <p14:creationId xmlns:p14="http://schemas.microsoft.com/office/powerpoint/2010/main" val="32617553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56BD-6970-B94B-9821-5346656BED40}"/>
              </a:ext>
            </a:extLst>
          </p:cNvPr>
          <p:cNvSpPr>
            <a:spLocks noGrp="1"/>
          </p:cNvSpPr>
          <p:nvPr>
            <p:ph type="title"/>
          </p:nvPr>
        </p:nvSpPr>
        <p:spPr/>
        <p:txBody>
          <a:bodyPr/>
          <a:lstStyle/>
          <a:p>
            <a:r>
              <a:rPr lang="en-US" dirty="0"/>
              <a:t>Link for dataset</a:t>
            </a:r>
          </a:p>
        </p:txBody>
      </p:sp>
      <p:sp>
        <p:nvSpPr>
          <p:cNvPr id="3" name="Content Placeholder 2">
            <a:extLst>
              <a:ext uri="{FF2B5EF4-FFF2-40B4-BE49-F238E27FC236}">
                <a16:creationId xmlns:a16="http://schemas.microsoft.com/office/drawing/2014/main" id="{84114338-7B22-6047-995F-C93A9CCC11D4}"/>
              </a:ext>
            </a:extLst>
          </p:cNvPr>
          <p:cNvSpPr>
            <a:spLocks noGrp="1"/>
          </p:cNvSpPr>
          <p:nvPr>
            <p:ph idx="1"/>
          </p:nvPr>
        </p:nvSpPr>
        <p:spPr/>
        <p:txBody>
          <a:bodyPr/>
          <a:lstStyle/>
          <a:p>
            <a:r>
              <a:rPr lang="en-US" dirty="0"/>
              <a:t>https://</a:t>
            </a:r>
            <a:r>
              <a:rPr lang="en-US" dirty="0" err="1"/>
              <a:t>www.kaggle.com</a:t>
            </a:r>
            <a:r>
              <a:rPr lang="en-US" dirty="0"/>
              <a:t>/</a:t>
            </a:r>
            <a:r>
              <a:rPr lang="en-US" dirty="0" err="1"/>
              <a:t>aswathrao</a:t>
            </a:r>
            <a:r>
              <a:rPr lang="en-US" dirty="0"/>
              <a:t>/</a:t>
            </a:r>
            <a:r>
              <a:rPr lang="en-US" dirty="0" err="1"/>
              <a:t>hr-analysis?select</a:t>
            </a:r>
            <a:r>
              <a:rPr lang="en-US" dirty="0"/>
              <a:t>=</a:t>
            </a:r>
            <a:r>
              <a:rPr lang="en-US" dirty="0" err="1"/>
              <a:t>train.csv</a:t>
            </a:r>
            <a:endParaRPr lang="en-US" dirty="0"/>
          </a:p>
        </p:txBody>
      </p:sp>
    </p:spTree>
    <p:extLst>
      <p:ext uri="{BB962C8B-B14F-4D97-AF65-F5344CB8AC3E}">
        <p14:creationId xmlns:p14="http://schemas.microsoft.com/office/powerpoint/2010/main" val="841792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509C9-63C5-E844-A2C2-BC0E9D0116F6}"/>
              </a:ext>
            </a:extLst>
          </p:cNvPr>
          <p:cNvSpPr>
            <a:spLocks noGrp="1"/>
          </p:cNvSpPr>
          <p:nvPr>
            <p:ph type="title"/>
          </p:nvPr>
        </p:nvSpPr>
        <p:spPr/>
        <p:txBody>
          <a:bodyPr/>
          <a:lstStyle/>
          <a:p>
            <a:r>
              <a:rPr lang="en-US" dirty="0"/>
              <a:t>Dataset description</a:t>
            </a:r>
          </a:p>
        </p:txBody>
      </p:sp>
      <p:sp>
        <p:nvSpPr>
          <p:cNvPr id="3" name="Content Placeholder 2">
            <a:extLst>
              <a:ext uri="{FF2B5EF4-FFF2-40B4-BE49-F238E27FC236}">
                <a16:creationId xmlns:a16="http://schemas.microsoft.com/office/drawing/2014/main" id="{F3AA3509-8E12-2B49-88F4-6484AA87664E}"/>
              </a:ext>
            </a:extLst>
          </p:cNvPr>
          <p:cNvSpPr>
            <a:spLocks noGrp="1"/>
          </p:cNvSpPr>
          <p:nvPr>
            <p:ph idx="1"/>
          </p:nvPr>
        </p:nvSpPr>
        <p:spPr>
          <a:xfrm>
            <a:off x="579866" y="2778361"/>
            <a:ext cx="8596668" cy="3880773"/>
          </a:xfrm>
        </p:spPr>
        <p:txBody>
          <a:bodyPr>
            <a:normAutofit/>
          </a:bodyPr>
          <a:lstStyle/>
          <a:p>
            <a:r>
              <a:rPr lang="en-US" dirty="0"/>
              <a:t>Data sources: Company XYZ training platform database </a:t>
            </a:r>
          </a:p>
          <a:p>
            <a:r>
              <a:rPr lang="en-US" dirty="0"/>
              <a:t>18,359 observations of 14 variables(4numerical, 10 categorical)</a:t>
            </a:r>
          </a:p>
          <a:p>
            <a:pPr lvl="1">
              <a:buFont typeface="Wingdings" pitchFamily="2" charset="2"/>
              <a:buChar char="q"/>
            </a:pPr>
            <a:r>
              <a:rPr lang="en-US" dirty="0"/>
              <a:t>Input variables: </a:t>
            </a:r>
          </a:p>
          <a:p>
            <a:pPr lvl="2">
              <a:buFont typeface="Wingdings" pitchFamily="2" charset="2"/>
              <a:buChar char="§"/>
            </a:pPr>
            <a:r>
              <a:rPr lang="en-US" dirty="0"/>
              <a:t>Experience related variables: experience, </a:t>
            </a:r>
            <a:r>
              <a:rPr lang="en-US" dirty="0" err="1"/>
              <a:t>last_new_job</a:t>
            </a:r>
            <a:r>
              <a:rPr lang="en-US" dirty="0"/>
              <a:t>, </a:t>
            </a:r>
            <a:r>
              <a:rPr lang="en-US" dirty="0" err="1"/>
              <a:t>relevant_experience</a:t>
            </a:r>
            <a:endParaRPr lang="en-US" dirty="0"/>
          </a:p>
          <a:p>
            <a:pPr lvl="2">
              <a:buFont typeface="Wingdings" pitchFamily="2" charset="2"/>
              <a:buChar char="§"/>
            </a:pPr>
            <a:r>
              <a:rPr lang="en-US" dirty="0"/>
              <a:t>Employer related variables: </a:t>
            </a:r>
            <a:r>
              <a:rPr lang="en-US" dirty="0" err="1"/>
              <a:t>company_type</a:t>
            </a:r>
            <a:r>
              <a:rPr lang="en-US" dirty="0"/>
              <a:t>, </a:t>
            </a:r>
            <a:r>
              <a:rPr lang="en-US" dirty="0" err="1"/>
              <a:t>company_size</a:t>
            </a:r>
            <a:endParaRPr lang="en-US" dirty="0"/>
          </a:p>
          <a:p>
            <a:pPr lvl="2">
              <a:buFont typeface="Wingdings" pitchFamily="2" charset="2"/>
              <a:buChar char="§"/>
            </a:pPr>
            <a:r>
              <a:rPr lang="en-US" dirty="0"/>
              <a:t>Education related </a:t>
            </a:r>
            <a:r>
              <a:rPr lang="en-US" dirty="0" err="1"/>
              <a:t>variabels</a:t>
            </a:r>
            <a:r>
              <a:rPr lang="en-US" dirty="0"/>
              <a:t>: </a:t>
            </a:r>
            <a:r>
              <a:rPr lang="en-US" dirty="0" err="1"/>
              <a:t>education_level</a:t>
            </a:r>
            <a:r>
              <a:rPr lang="en-US" dirty="0"/>
              <a:t>, </a:t>
            </a:r>
            <a:r>
              <a:rPr lang="en-US" dirty="0" err="1"/>
              <a:t>major_discipline</a:t>
            </a:r>
            <a:r>
              <a:rPr lang="en-US" dirty="0"/>
              <a:t>, </a:t>
            </a:r>
            <a:r>
              <a:rPr lang="en-US" dirty="0" err="1"/>
              <a:t>enrolled_university</a:t>
            </a:r>
            <a:endParaRPr lang="en-US" dirty="0"/>
          </a:p>
          <a:p>
            <a:pPr lvl="2">
              <a:buFont typeface="Wingdings" pitchFamily="2" charset="2"/>
              <a:buChar char="§"/>
            </a:pPr>
            <a:r>
              <a:rPr lang="en-US" dirty="0"/>
              <a:t>Gender: gender</a:t>
            </a:r>
          </a:p>
          <a:p>
            <a:pPr lvl="2">
              <a:buFont typeface="Wingdings" pitchFamily="2" charset="2"/>
              <a:buChar char="§"/>
            </a:pPr>
            <a:r>
              <a:rPr lang="en-US" dirty="0"/>
              <a:t>City related variables: city (name), </a:t>
            </a:r>
            <a:r>
              <a:rPr lang="en-US" dirty="0" err="1"/>
              <a:t>city_development_index</a:t>
            </a:r>
            <a:r>
              <a:rPr lang="en-US" dirty="0"/>
              <a:t>(float)</a:t>
            </a:r>
          </a:p>
          <a:p>
            <a:pPr lvl="2">
              <a:buFont typeface="Wingdings" pitchFamily="2" charset="2"/>
              <a:buChar char="§"/>
            </a:pPr>
            <a:r>
              <a:rPr lang="en-US" dirty="0"/>
              <a:t>Training related variables: </a:t>
            </a:r>
            <a:r>
              <a:rPr lang="en-US" dirty="0" err="1"/>
              <a:t>training_hours</a:t>
            </a:r>
            <a:r>
              <a:rPr lang="en-US" dirty="0"/>
              <a:t>(int)</a:t>
            </a:r>
          </a:p>
          <a:p>
            <a:pPr lvl="1">
              <a:buFont typeface="Wingdings" pitchFamily="2" charset="2"/>
              <a:buChar char="q"/>
            </a:pPr>
            <a:r>
              <a:rPr lang="en-US" dirty="0"/>
              <a:t>Target(int): open for career change or not (0=no, 1=yes)</a:t>
            </a:r>
          </a:p>
          <a:p>
            <a:pPr marL="0" indent="0">
              <a:buNone/>
            </a:pPr>
            <a:r>
              <a:rPr lang="en-US" sz="1200" dirty="0">
                <a:solidFill>
                  <a:srgbClr val="FF0000"/>
                </a:solidFill>
              </a:rPr>
              <a:t>*</a:t>
            </a:r>
            <a:r>
              <a:rPr lang="en-US" sz="1200" dirty="0" err="1">
                <a:solidFill>
                  <a:srgbClr val="FF0000"/>
                </a:solidFill>
              </a:rPr>
              <a:t>enrollee_id</a:t>
            </a:r>
            <a:r>
              <a:rPr lang="en-US" sz="1200" dirty="0">
                <a:solidFill>
                  <a:srgbClr val="FF0000"/>
                </a:solidFill>
              </a:rPr>
              <a:t>(int) is excluded from input variables, variable city is already hashed in original dataset</a:t>
            </a:r>
          </a:p>
          <a:p>
            <a:pPr marL="0" indent="0">
              <a:buNone/>
            </a:pPr>
            <a:endParaRPr lang="en-US" dirty="0"/>
          </a:p>
        </p:txBody>
      </p:sp>
      <p:pic>
        <p:nvPicPr>
          <p:cNvPr id="6" name="Picture 5">
            <a:extLst>
              <a:ext uri="{FF2B5EF4-FFF2-40B4-BE49-F238E27FC236}">
                <a16:creationId xmlns:a16="http://schemas.microsoft.com/office/drawing/2014/main" id="{629FFC93-58CB-9049-BDF9-D44B47C706FA}"/>
              </a:ext>
            </a:extLst>
          </p:cNvPr>
          <p:cNvPicPr>
            <a:picLocks noChangeAspect="1"/>
          </p:cNvPicPr>
          <p:nvPr/>
        </p:nvPicPr>
        <p:blipFill>
          <a:blip r:embed="rId2"/>
          <a:stretch>
            <a:fillRect/>
          </a:stretch>
        </p:blipFill>
        <p:spPr>
          <a:xfrm>
            <a:off x="579866" y="1438051"/>
            <a:ext cx="9052859" cy="984697"/>
          </a:xfrm>
          <a:prstGeom prst="rect">
            <a:avLst/>
          </a:prstGeom>
        </p:spPr>
      </p:pic>
    </p:spTree>
    <p:extLst>
      <p:ext uri="{BB962C8B-B14F-4D97-AF65-F5344CB8AC3E}">
        <p14:creationId xmlns:p14="http://schemas.microsoft.com/office/powerpoint/2010/main" val="3136381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763C-CFED-1643-A620-501973103FE8}"/>
              </a:ext>
            </a:extLst>
          </p:cNvPr>
          <p:cNvSpPr>
            <a:spLocks noGrp="1"/>
          </p:cNvSpPr>
          <p:nvPr>
            <p:ph type="title"/>
          </p:nvPr>
        </p:nvSpPr>
        <p:spPr/>
        <p:txBody>
          <a:bodyPr/>
          <a:lstStyle/>
          <a:p>
            <a:r>
              <a:rPr lang="en-US" dirty="0"/>
              <a:t>Data Wrangling</a:t>
            </a:r>
          </a:p>
        </p:txBody>
      </p:sp>
      <p:graphicFrame>
        <p:nvGraphicFramePr>
          <p:cNvPr id="5" name="Table 4">
            <a:extLst>
              <a:ext uri="{FF2B5EF4-FFF2-40B4-BE49-F238E27FC236}">
                <a16:creationId xmlns:a16="http://schemas.microsoft.com/office/drawing/2014/main" id="{3010288B-47CD-5147-8B6E-FBF61B47376F}"/>
              </a:ext>
            </a:extLst>
          </p:cNvPr>
          <p:cNvGraphicFramePr>
            <a:graphicFrameLocks noGrp="1"/>
          </p:cNvGraphicFramePr>
          <p:nvPr>
            <p:extLst>
              <p:ext uri="{D42A27DB-BD31-4B8C-83A1-F6EECF244321}">
                <p14:modId xmlns:p14="http://schemas.microsoft.com/office/powerpoint/2010/main" val="1984070573"/>
              </p:ext>
            </p:extLst>
          </p:nvPr>
        </p:nvGraphicFramePr>
        <p:xfrm>
          <a:off x="785886" y="1270001"/>
          <a:ext cx="8147909" cy="5135053"/>
        </p:xfrm>
        <a:graphic>
          <a:graphicData uri="http://schemas.openxmlformats.org/drawingml/2006/table">
            <a:tbl>
              <a:tblPr firstRow="1" firstCol="1" bandRow="1">
                <a:tableStyleId>{5C22544A-7EE6-4342-B048-85BDC9FD1C3A}</a:tableStyleId>
              </a:tblPr>
              <a:tblGrid>
                <a:gridCol w="757419">
                  <a:extLst>
                    <a:ext uri="{9D8B030D-6E8A-4147-A177-3AD203B41FA5}">
                      <a16:colId xmlns:a16="http://schemas.microsoft.com/office/drawing/2014/main" val="193819823"/>
                    </a:ext>
                  </a:extLst>
                </a:gridCol>
                <a:gridCol w="1105302">
                  <a:extLst>
                    <a:ext uri="{9D8B030D-6E8A-4147-A177-3AD203B41FA5}">
                      <a16:colId xmlns:a16="http://schemas.microsoft.com/office/drawing/2014/main" val="1493782069"/>
                    </a:ext>
                  </a:extLst>
                </a:gridCol>
                <a:gridCol w="1471448">
                  <a:extLst>
                    <a:ext uri="{9D8B030D-6E8A-4147-A177-3AD203B41FA5}">
                      <a16:colId xmlns:a16="http://schemas.microsoft.com/office/drawing/2014/main" val="2691658066"/>
                    </a:ext>
                  </a:extLst>
                </a:gridCol>
                <a:gridCol w="1008993">
                  <a:extLst>
                    <a:ext uri="{9D8B030D-6E8A-4147-A177-3AD203B41FA5}">
                      <a16:colId xmlns:a16="http://schemas.microsoft.com/office/drawing/2014/main" val="2301929895"/>
                    </a:ext>
                  </a:extLst>
                </a:gridCol>
                <a:gridCol w="3804747">
                  <a:extLst>
                    <a:ext uri="{9D8B030D-6E8A-4147-A177-3AD203B41FA5}">
                      <a16:colId xmlns:a16="http://schemas.microsoft.com/office/drawing/2014/main" val="738668888"/>
                    </a:ext>
                  </a:extLst>
                </a:gridCol>
              </a:tblGrid>
              <a:tr h="353601">
                <a:tc>
                  <a:txBody>
                    <a:bodyPr/>
                    <a:lstStyle/>
                    <a:p>
                      <a:pPr marL="0" marR="0">
                        <a:lnSpc>
                          <a:spcPct val="107000"/>
                        </a:lnSpc>
                        <a:spcBef>
                          <a:spcPts val="0"/>
                        </a:spcBef>
                        <a:spcAft>
                          <a:spcPts val="0"/>
                        </a:spcAft>
                      </a:pPr>
                      <a:r>
                        <a:rPr lang="en-US" sz="1000" dirty="0">
                          <a:effectLst/>
                        </a:rPr>
                        <a:t>Group</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Variable Feature</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Variable Names</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Missing Value Percentage</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Process Method</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extLst>
                  <a:ext uri="{0D108BD9-81ED-4DB2-BD59-A6C34878D82A}">
                    <a16:rowId xmlns:a16="http://schemas.microsoft.com/office/drawing/2014/main" val="1142706715"/>
                  </a:ext>
                </a:extLst>
              </a:tr>
              <a:tr h="196593">
                <a:tc rowSpan="3">
                  <a:txBody>
                    <a:bodyPr/>
                    <a:lstStyle/>
                    <a:p>
                      <a:pPr marL="0" marR="0">
                        <a:lnSpc>
                          <a:spcPct val="107000"/>
                        </a:lnSpc>
                        <a:spcBef>
                          <a:spcPts val="0"/>
                        </a:spcBef>
                        <a:spcAft>
                          <a:spcPts val="0"/>
                        </a:spcAft>
                      </a:pPr>
                      <a:r>
                        <a:rPr lang="en-US" sz="1000">
                          <a:effectLst/>
                        </a:rPr>
                        <a:t>Group 1</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rowSpan="3">
                  <a:txBody>
                    <a:bodyPr/>
                    <a:lstStyle/>
                    <a:p>
                      <a:pPr marL="0" marR="0">
                        <a:lnSpc>
                          <a:spcPct val="107000"/>
                        </a:lnSpc>
                        <a:spcBef>
                          <a:spcPts val="0"/>
                        </a:spcBef>
                        <a:spcAft>
                          <a:spcPts val="0"/>
                        </a:spcAft>
                      </a:pPr>
                      <a:r>
                        <a:rPr lang="en-US" sz="1000">
                          <a:effectLst/>
                        </a:rPr>
                        <a:t>experience related variables</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relevent_experience</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0</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data type correction</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extLst>
                  <a:ext uri="{0D108BD9-81ED-4DB2-BD59-A6C34878D82A}">
                    <a16:rowId xmlns:a16="http://schemas.microsoft.com/office/drawing/2014/main" val="2047556878"/>
                  </a:ext>
                </a:extLst>
              </a:tr>
              <a:tr h="332901">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000">
                          <a:effectLst/>
                        </a:rPr>
                        <a:t>experience</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0.32</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data type correction, missing value imputation (fill with mode)</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extLst>
                  <a:ext uri="{0D108BD9-81ED-4DB2-BD59-A6C34878D82A}">
                    <a16:rowId xmlns:a16="http://schemas.microsoft.com/office/drawing/2014/main" val="3782180053"/>
                  </a:ext>
                </a:extLst>
              </a:tr>
              <a:tr h="332901">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000">
                          <a:effectLst/>
                        </a:rPr>
                        <a:t>last_new_job</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2</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data type correction, missing value imputation (fill with mode)</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extLst>
                  <a:ext uri="{0D108BD9-81ED-4DB2-BD59-A6C34878D82A}">
                    <a16:rowId xmlns:a16="http://schemas.microsoft.com/office/drawing/2014/main" val="951568263"/>
                  </a:ext>
                </a:extLst>
              </a:tr>
              <a:tr h="776253">
                <a:tc rowSpan="2">
                  <a:txBody>
                    <a:bodyPr/>
                    <a:lstStyle/>
                    <a:p>
                      <a:pPr marL="0" marR="0">
                        <a:lnSpc>
                          <a:spcPct val="107000"/>
                        </a:lnSpc>
                        <a:spcBef>
                          <a:spcPts val="0"/>
                        </a:spcBef>
                        <a:spcAft>
                          <a:spcPts val="0"/>
                        </a:spcAft>
                      </a:pPr>
                      <a:r>
                        <a:rPr lang="en-US" sz="1000">
                          <a:effectLst/>
                        </a:rPr>
                        <a:t>Group 2</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rowSpan="2">
                  <a:txBody>
                    <a:bodyPr/>
                    <a:lstStyle/>
                    <a:p>
                      <a:pPr marL="0" marR="0">
                        <a:lnSpc>
                          <a:spcPct val="107000"/>
                        </a:lnSpc>
                        <a:spcBef>
                          <a:spcPts val="0"/>
                        </a:spcBef>
                        <a:spcAft>
                          <a:spcPts val="0"/>
                        </a:spcAft>
                      </a:pPr>
                      <a:r>
                        <a:rPr lang="en-US" sz="1000">
                          <a:effectLst/>
                        </a:rPr>
                        <a:t>employer related variables</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company_type, </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27.45</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dirty="0">
                          <a:effectLst/>
                        </a:rPr>
                        <a:t>data grouping, missing value imputation (fill with KNN imputation) </a:t>
                      </a:r>
                      <a:r>
                        <a:rPr lang="en-US" sz="1000" dirty="0">
                          <a:solidFill>
                            <a:srgbClr val="FF0000"/>
                          </a:solidFill>
                          <a:effectLst/>
                        </a:rPr>
                        <a:t>*KNN imputation will automatically convert the variable’s data type to float</a:t>
                      </a:r>
                      <a:endParaRPr lang="en-US" sz="10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extLst>
                  <a:ext uri="{0D108BD9-81ED-4DB2-BD59-A6C34878D82A}">
                    <a16:rowId xmlns:a16="http://schemas.microsoft.com/office/drawing/2014/main" val="2019208049"/>
                  </a:ext>
                </a:extLst>
              </a:tr>
              <a:tr h="353539">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000">
                          <a:effectLst/>
                        </a:rPr>
                        <a:t>company_size</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26.03</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data grouping, missing value imputation (fill with KNN imputation)</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extLst>
                  <a:ext uri="{0D108BD9-81ED-4DB2-BD59-A6C34878D82A}">
                    <a16:rowId xmlns:a16="http://schemas.microsoft.com/office/drawing/2014/main" val="3748083827"/>
                  </a:ext>
                </a:extLst>
              </a:tr>
              <a:tr h="353539">
                <a:tc rowSpan="3">
                  <a:txBody>
                    <a:bodyPr/>
                    <a:lstStyle/>
                    <a:p>
                      <a:pPr marL="0" marR="0">
                        <a:lnSpc>
                          <a:spcPct val="107000"/>
                        </a:lnSpc>
                        <a:spcBef>
                          <a:spcPts val="0"/>
                        </a:spcBef>
                        <a:spcAft>
                          <a:spcPts val="0"/>
                        </a:spcAft>
                      </a:pPr>
                      <a:r>
                        <a:rPr lang="en-US" sz="1000">
                          <a:effectLst/>
                        </a:rPr>
                        <a:t>Group 3</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rowSpan="3">
                  <a:txBody>
                    <a:bodyPr/>
                    <a:lstStyle/>
                    <a:p>
                      <a:pPr marL="0" marR="0">
                        <a:lnSpc>
                          <a:spcPct val="107000"/>
                        </a:lnSpc>
                        <a:spcBef>
                          <a:spcPts val="0"/>
                        </a:spcBef>
                        <a:spcAft>
                          <a:spcPts val="0"/>
                        </a:spcAft>
                      </a:pPr>
                      <a:r>
                        <a:rPr lang="en-US" sz="1000">
                          <a:effectLst/>
                        </a:rPr>
                        <a:t>education related variables</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education_level,</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2.49</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data grouping, data type correction, missing value imputation (fill with 0)</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extLst>
                  <a:ext uri="{0D108BD9-81ED-4DB2-BD59-A6C34878D82A}">
                    <a16:rowId xmlns:a16="http://schemas.microsoft.com/office/drawing/2014/main" val="2995168995"/>
                  </a:ext>
                </a:extLst>
              </a:tr>
              <a:tr h="816387">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000">
                          <a:effectLst/>
                        </a:rPr>
                        <a:t>major_discipline</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dirty="0">
                          <a:effectLst/>
                        </a:rPr>
                        <a:t>15.46</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dirty="0">
                          <a:effectLst/>
                        </a:rPr>
                        <a:t>data grouping, data type correction, missing value imputation (fill with 0 or mode) </a:t>
                      </a:r>
                      <a:r>
                        <a:rPr lang="en-US" sz="1000" dirty="0">
                          <a:solidFill>
                            <a:srgbClr val="FF0000"/>
                          </a:solidFill>
                          <a:effectLst/>
                        </a:rPr>
                        <a:t>*when </a:t>
                      </a:r>
                      <a:r>
                        <a:rPr lang="en-US" sz="1000" dirty="0" err="1">
                          <a:solidFill>
                            <a:srgbClr val="FF0000"/>
                          </a:solidFill>
                          <a:effectLst/>
                        </a:rPr>
                        <a:t>education_level</a:t>
                      </a:r>
                      <a:r>
                        <a:rPr lang="en-US" sz="1000" dirty="0">
                          <a:solidFill>
                            <a:srgbClr val="FF0000"/>
                          </a:solidFill>
                          <a:effectLst/>
                        </a:rPr>
                        <a:t> equals to 0 (None) or 1 (high school or primary school), fill missing value with 0, then fill the rest with 0</a:t>
                      </a:r>
                      <a:endParaRPr lang="en-US" sz="10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extLst>
                  <a:ext uri="{0D108BD9-81ED-4DB2-BD59-A6C34878D82A}">
                    <a16:rowId xmlns:a16="http://schemas.microsoft.com/office/drawing/2014/main" val="250843703"/>
                  </a:ext>
                </a:extLst>
              </a:tr>
              <a:tr h="196593">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000">
                          <a:effectLst/>
                        </a:rPr>
                        <a:t>enrolled_university</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1.86</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dirty="0">
                          <a:effectLst/>
                        </a:rPr>
                        <a:t>fill with mode</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extLst>
                  <a:ext uri="{0D108BD9-81ED-4DB2-BD59-A6C34878D82A}">
                    <a16:rowId xmlns:a16="http://schemas.microsoft.com/office/drawing/2014/main" val="4236397469"/>
                  </a:ext>
                </a:extLst>
              </a:tr>
              <a:tr h="332901">
                <a:tc>
                  <a:txBody>
                    <a:bodyPr/>
                    <a:lstStyle/>
                    <a:p>
                      <a:pPr marL="0" marR="0">
                        <a:lnSpc>
                          <a:spcPct val="107000"/>
                        </a:lnSpc>
                        <a:spcBef>
                          <a:spcPts val="0"/>
                        </a:spcBef>
                        <a:spcAft>
                          <a:spcPts val="0"/>
                        </a:spcAft>
                      </a:pPr>
                      <a:r>
                        <a:rPr lang="en-US" sz="1000">
                          <a:effectLst/>
                        </a:rPr>
                        <a:t>Group 4</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gender</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gender</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22.32</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data type correction, missing value imputation (fill with mode)</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extLst>
                  <a:ext uri="{0D108BD9-81ED-4DB2-BD59-A6C34878D82A}">
                    <a16:rowId xmlns:a16="http://schemas.microsoft.com/office/drawing/2014/main" val="1716289564"/>
                  </a:ext>
                </a:extLst>
              </a:tr>
              <a:tr h="332901">
                <a:tc rowSpan="2">
                  <a:txBody>
                    <a:bodyPr/>
                    <a:lstStyle/>
                    <a:p>
                      <a:pPr marL="0" marR="0">
                        <a:lnSpc>
                          <a:spcPct val="107000"/>
                        </a:lnSpc>
                        <a:spcBef>
                          <a:spcPts val="0"/>
                        </a:spcBef>
                        <a:spcAft>
                          <a:spcPts val="0"/>
                        </a:spcAft>
                      </a:pPr>
                      <a:r>
                        <a:rPr lang="en-US" sz="1000">
                          <a:effectLst/>
                        </a:rPr>
                        <a:t>Group 5</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rowSpan="2">
                  <a:txBody>
                    <a:bodyPr/>
                    <a:lstStyle/>
                    <a:p>
                      <a:pPr marL="0" marR="0">
                        <a:lnSpc>
                          <a:spcPct val="107000"/>
                        </a:lnSpc>
                        <a:spcBef>
                          <a:spcPts val="0"/>
                        </a:spcBef>
                        <a:spcAft>
                          <a:spcPts val="0"/>
                        </a:spcAft>
                      </a:pPr>
                      <a:r>
                        <a:rPr lang="en-US" sz="1000">
                          <a:effectLst/>
                        </a:rPr>
                        <a:t>city related variables</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city</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data grouping, data type correction (dummy encoding)</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extLst>
                  <a:ext uri="{0D108BD9-81ED-4DB2-BD59-A6C34878D82A}">
                    <a16:rowId xmlns:a16="http://schemas.microsoft.com/office/drawing/2014/main" val="1407893798"/>
                  </a:ext>
                </a:extLst>
              </a:tr>
              <a:tr h="332901">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000">
                          <a:effectLst/>
                        </a:rPr>
                        <a:t>city_development_index</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dirty="0">
                          <a:effectLst/>
                        </a:rPr>
                        <a:t>-</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extLst>
                  <a:ext uri="{0D108BD9-81ED-4DB2-BD59-A6C34878D82A}">
                    <a16:rowId xmlns:a16="http://schemas.microsoft.com/office/drawing/2014/main" val="35529835"/>
                  </a:ext>
                </a:extLst>
              </a:tr>
              <a:tr h="353539">
                <a:tc>
                  <a:txBody>
                    <a:bodyPr/>
                    <a:lstStyle/>
                    <a:p>
                      <a:pPr marL="0" marR="0">
                        <a:lnSpc>
                          <a:spcPct val="107000"/>
                        </a:lnSpc>
                        <a:spcBef>
                          <a:spcPts val="0"/>
                        </a:spcBef>
                        <a:spcAft>
                          <a:spcPts val="0"/>
                        </a:spcAft>
                      </a:pPr>
                      <a:r>
                        <a:rPr lang="en-US" sz="1000">
                          <a:effectLst/>
                        </a:rPr>
                        <a:t>Group 6</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training related variables</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dirty="0" err="1">
                          <a:effectLst/>
                        </a:rPr>
                        <a:t>training_hours</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dirty="0">
                          <a:effectLst/>
                        </a:rPr>
                        <a:t>-</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dirty="0">
                          <a:effectLst/>
                        </a:rPr>
                        <a:t>-</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extLst>
                  <a:ext uri="{0D108BD9-81ED-4DB2-BD59-A6C34878D82A}">
                    <a16:rowId xmlns:a16="http://schemas.microsoft.com/office/drawing/2014/main" val="309508317"/>
                  </a:ext>
                </a:extLst>
              </a:tr>
            </a:tbl>
          </a:graphicData>
        </a:graphic>
      </p:graphicFrame>
    </p:spTree>
    <p:extLst>
      <p:ext uri="{BB962C8B-B14F-4D97-AF65-F5344CB8AC3E}">
        <p14:creationId xmlns:p14="http://schemas.microsoft.com/office/powerpoint/2010/main" val="2790045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CB410-CC3E-9049-A4B4-E8C125690757}"/>
              </a:ext>
            </a:extLst>
          </p:cNvPr>
          <p:cNvSpPr>
            <a:spLocks noGrp="1"/>
          </p:cNvSpPr>
          <p:nvPr>
            <p:ph type="title"/>
          </p:nvPr>
        </p:nvSpPr>
        <p:spPr>
          <a:xfrm>
            <a:off x="758356" y="2768600"/>
            <a:ext cx="8596668" cy="1320800"/>
          </a:xfrm>
        </p:spPr>
        <p:txBody>
          <a:bodyPr/>
          <a:lstStyle/>
          <a:p>
            <a:pPr algn="ctr"/>
            <a:r>
              <a:rPr lang="en-US" dirty="0"/>
              <a:t>Key Findings</a:t>
            </a:r>
          </a:p>
        </p:txBody>
      </p:sp>
    </p:spTree>
    <p:extLst>
      <p:ext uri="{BB962C8B-B14F-4D97-AF65-F5344CB8AC3E}">
        <p14:creationId xmlns:p14="http://schemas.microsoft.com/office/powerpoint/2010/main" val="2219246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C94D55-1A95-7040-A7BA-4703EEFB70F3}"/>
              </a:ext>
            </a:extLst>
          </p:cNvPr>
          <p:cNvSpPr/>
          <p:nvPr/>
        </p:nvSpPr>
        <p:spPr>
          <a:xfrm>
            <a:off x="781506" y="717630"/>
            <a:ext cx="509286" cy="4398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8F97A-1D63-C84C-B12E-DD2937BC7AE5}"/>
              </a:ext>
            </a:extLst>
          </p:cNvPr>
          <p:cNvSpPr>
            <a:spLocks noGrp="1"/>
          </p:cNvSpPr>
          <p:nvPr>
            <p:ph type="title"/>
          </p:nvPr>
        </p:nvSpPr>
        <p:spPr/>
        <p:txBody>
          <a:bodyPr vert="horz" lIns="91440" tIns="45720" rIns="91440" bIns="45720" rtlCol="0" anchor="t">
            <a:normAutofit/>
          </a:bodyPr>
          <a:lstStyle/>
          <a:p>
            <a:r>
              <a:rPr lang="en-US" dirty="0">
                <a:solidFill>
                  <a:schemeClr val="bg1"/>
                </a:solidFill>
              </a:rPr>
              <a:t> 1  </a:t>
            </a:r>
            <a:r>
              <a:rPr lang="en-US" dirty="0"/>
              <a:t>City vs. Target</a:t>
            </a:r>
          </a:p>
        </p:txBody>
      </p:sp>
      <p:pic>
        <p:nvPicPr>
          <p:cNvPr id="7170" name="Picture 2">
            <a:extLst>
              <a:ext uri="{FF2B5EF4-FFF2-40B4-BE49-F238E27FC236}">
                <a16:creationId xmlns:a16="http://schemas.microsoft.com/office/drawing/2014/main" id="{1F5BA285-DC41-1544-A15F-1A97CEA31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661" y="3975247"/>
            <a:ext cx="4156083" cy="26375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hart, histogram&#10;&#10;Description automatically generated">
            <a:extLst>
              <a:ext uri="{FF2B5EF4-FFF2-40B4-BE49-F238E27FC236}">
                <a16:creationId xmlns:a16="http://schemas.microsoft.com/office/drawing/2014/main" id="{3A138F0A-621B-B343-AB2E-CC40E0EB22E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32448" y="1563995"/>
            <a:ext cx="4082511" cy="2197910"/>
          </a:xfrm>
          <a:prstGeom prst="rect">
            <a:avLst/>
          </a:prstGeom>
          <a:noFill/>
          <a:ln>
            <a:noFill/>
          </a:ln>
        </p:spPr>
      </p:pic>
      <p:graphicFrame>
        <p:nvGraphicFramePr>
          <p:cNvPr id="4" name="Table 4">
            <a:extLst>
              <a:ext uri="{FF2B5EF4-FFF2-40B4-BE49-F238E27FC236}">
                <a16:creationId xmlns:a16="http://schemas.microsoft.com/office/drawing/2014/main" id="{52178C75-C168-4D43-B6A7-69C9DCA05F1C}"/>
              </a:ext>
            </a:extLst>
          </p:cNvPr>
          <p:cNvGraphicFramePr>
            <a:graphicFrameLocks noGrp="1"/>
          </p:cNvGraphicFramePr>
          <p:nvPr>
            <p:extLst>
              <p:ext uri="{D42A27DB-BD31-4B8C-83A1-F6EECF244321}">
                <p14:modId xmlns:p14="http://schemas.microsoft.com/office/powerpoint/2010/main" val="2280591607"/>
              </p:ext>
            </p:extLst>
          </p:nvPr>
        </p:nvGraphicFramePr>
        <p:xfrm>
          <a:off x="781506" y="1669098"/>
          <a:ext cx="4216592" cy="1386840"/>
        </p:xfrm>
        <a:graphic>
          <a:graphicData uri="http://schemas.openxmlformats.org/drawingml/2006/table">
            <a:tbl>
              <a:tblPr firstRow="1" bandRow="1">
                <a:tableStyleId>{5C22544A-7EE6-4342-B048-85BDC9FD1C3A}</a:tableStyleId>
              </a:tblPr>
              <a:tblGrid>
                <a:gridCol w="490246">
                  <a:extLst>
                    <a:ext uri="{9D8B030D-6E8A-4147-A177-3AD203B41FA5}">
                      <a16:colId xmlns:a16="http://schemas.microsoft.com/office/drawing/2014/main" val="3866131714"/>
                    </a:ext>
                  </a:extLst>
                </a:gridCol>
                <a:gridCol w="1755227">
                  <a:extLst>
                    <a:ext uri="{9D8B030D-6E8A-4147-A177-3AD203B41FA5}">
                      <a16:colId xmlns:a16="http://schemas.microsoft.com/office/drawing/2014/main" val="3306166980"/>
                    </a:ext>
                  </a:extLst>
                </a:gridCol>
                <a:gridCol w="916971">
                  <a:extLst>
                    <a:ext uri="{9D8B030D-6E8A-4147-A177-3AD203B41FA5}">
                      <a16:colId xmlns:a16="http://schemas.microsoft.com/office/drawing/2014/main" val="2870282314"/>
                    </a:ext>
                  </a:extLst>
                </a:gridCol>
                <a:gridCol w="1054148">
                  <a:extLst>
                    <a:ext uri="{9D8B030D-6E8A-4147-A177-3AD203B41FA5}">
                      <a16:colId xmlns:a16="http://schemas.microsoft.com/office/drawing/2014/main" val="341085980"/>
                    </a:ext>
                  </a:extLst>
                </a:gridCol>
              </a:tblGrid>
              <a:tr h="223050">
                <a:tc>
                  <a:txBody>
                    <a:bodyPr/>
                    <a:lstStyle/>
                    <a:p>
                      <a:r>
                        <a:rPr lang="en-US" sz="1000" dirty="0"/>
                        <a:t>City</a:t>
                      </a:r>
                    </a:p>
                  </a:txBody>
                  <a:tcPr/>
                </a:tc>
                <a:tc>
                  <a:txBody>
                    <a:bodyPr/>
                    <a:lstStyle/>
                    <a:p>
                      <a:r>
                        <a:rPr lang="en-US" sz="1000" b="1" kern="1200" dirty="0" err="1">
                          <a:solidFill>
                            <a:schemeClr val="lt1"/>
                          </a:solidFill>
                          <a:effectLst/>
                          <a:latin typeface="+mn-lt"/>
                          <a:ea typeface="+mn-ea"/>
                          <a:cs typeface="+mn-cs"/>
                        </a:rPr>
                        <a:t>city_development_index</a:t>
                      </a:r>
                      <a:endParaRPr lang="en-US" sz="1000" dirty="0"/>
                    </a:p>
                  </a:txBody>
                  <a:tcPr/>
                </a:tc>
                <a:tc>
                  <a:txBody>
                    <a:bodyPr/>
                    <a:lstStyle/>
                    <a:p>
                      <a:r>
                        <a:rPr lang="en-US" sz="1000" dirty="0"/>
                        <a:t>Total enrollee </a:t>
                      </a:r>
                    </a:p>
                  </a:txBody>
                  <a:tcPr/>
                </a:tc>
                <a:tc>
                  <a:txBody>
                    <a:bodyPr/>
                    <a:lstStyle/>
                    <a:p>
                      <a:r>
                        <a:rPr lang="en-US" sz="1000" dirty="0"/>
                        <a:t>Target enrollee</a:t>
                      </a:r>
                    </a:p>
                  </a:txBody>
                  <a:tcPr/>
                </a:tc>
                <a:extLst>
                  <a:ext uri="{0D108BD9-81ED-4DB2-BD59-A6C34878D82A}">
                    <a16:rowId xmlns:a16="http://schemas.microsoft.com/office/drawing/2014/main" val="2183033448"/>
                  </a:ext>
                </a:extLst>
              </a:tr>
              <a:tr h="330200">
                <a:tc>
                  <a:txBody>
                    <a:bodyPr/>
                    <a:lstStyle/>
                    <a:p>
                      <a:r>
                        <a:rPr lang="en-US" sz="1000" dirty="0"/>
                        <a:t>103</a:t>
                      </a:r>
                    </a:p>
                  </a:txBody>
                  <a:tcPr/>
                </a:tc>
                <a:tc>
                  <a:txBody>
                    <a:bodyPr/>
                    <a:lstStyle/>
                    <a:p>
                      <a:r>
                        <a:rPr lang="en-US" sz="1000" dirty="0"/>
                        <a:t>0.920</a:t>
                      </a:r>
                    </a:p>
                  </a:txBody>
                  <a:tcPr/>
                </a:tc>
                <a:tc>
                  <a:txBody>
                    <a:bodyPr/>
                    <a:lstStyle/>
                    <a:p>
                      <a:r>
                        <a:rPr lang="en-US" sz="1000" dirty="0"/>
                        <a:t>4358</a:t>
                      </a:r>
                    </a:p>
                  </a:txBody>
                  <a:tcPr/>
                </a:tc>
                <a:tc>
                  <a:txBody>
                    <a:bodyPr/>
                    <a:lstStyle/>
                    <a:p>
                      <a:r>
                        <a:rPr lang="en-US" sz="1000" dirty="0"/>
                        <a:t>563</a:t>
                      </a:r>
                    </a:p>
                  </a:txBody>
                  <a:tcPr/>
                </a:tc>
                <a:extLst>
                  <a:ext uri="{0D108BD9-81ED-4DB2-BD59-A6C34878D82A}">
                    <a16:rowId xmlns:a16="http://schemas.microsoft.com/office/drawing/2014/main" val="2962016695"/>
                  </a:ext>
                </a:extLst>
              </a:tr>
              <a:tr h="330200">
                <a:tc>
                  <a:txBody>
                    <a:bodyPr/>
                    <a:lstStyle/>
                    <a:p>
                      <a:r>
                        <a:rPr lang="en-US" sz="1000" dirty="0"/>
                        <a:t>21</a:t>
                      </a:r>
                    </a:p>
                  </a:txBody>
                  <a:tcPr/>
                </a:tc>
                <a:tc>
                  <a:txBody>
                    <a:bodyPr/>
                    <a:lstStyle/>
                    <a:p>
                      <a:r>
                        <a:rPr lang="en-US" sz="1000" dirty="0"/>
                        <a:t>0.624</a:t>
                      </a:r>
                    </a:p>
                  </a:txBody>
                  <a:tcPr/>
                </a:tc>
                <a:tc>
                  <a:txBody>
                    <a:bodyPr/>
                    <a:lstStyle/>
                    <a:p>
                      <a:r>
                        <a:rPr lang="en-US" sz="1000" dirty="0"/>
                        <a:t>1672</a:t>
                      </a:r>
                    </a:p>
                  </a:txBody>
                  <a:tcPr/>
                </a:tc>
                <a:tc>
                  <a:txBody>
                    <a:bodyPr/>
                    <a:lstStyle/>
                    <a:p>
                      <a:r>
                        <a:rPr lang="en-US" sz="1000" dirty="0"/>
                        <a:t>453</a:t>
                      </a:r>
                    </a:p>
                  </a:txBody>
                  <a:tcPr/>
                </a:tc>
                <a:extLst>
                  <a:ext uri="{0D108BD9-81ED-4DB2-BD59-A6C34878D82A}">
                    <a16:rowId xmlns:a16="http://schemas.microsoft.com/office/drawing/2014/main" val="3775812623"/>
                  </a:ext>
                </a:extLst>
              </a:tr>
              <a:tr h="330200">
                <a:tc>
                  <a:txBody>
                    <a:bodyPr/>
                    <a:lstStyle/>
                    <a:p>
                      <a:r>
                        <a:rPr lang="en-US" sz="1000" dirty="0"/>
                        <a:t>16</a:t>
                      </a:r>
                    </a:p>
                  </a:txBody>
                  <a:tcPr/>
                </a:tc>
                <a:tc>
                  <a:txBody>
                    <a:bodyPr/>
                    <a:lstStyle/>
                    <a:p>
                      <a:r>
                        <a:rPr lang="en-US" sz="1000" dirty="0"/>
                        <a:t>0.910</a:t>
                      </a:r>
                    </a:p>
                  </a:txBody>
                  <a:tcPr/>
                </a:tc>
                <a:tc>
                  <a:txBody>
                    <a:bodyPr/>
                    <a:lstStyle/>
                    <a:p>
                      <a:r>
                        <a:rPr lang="en-US" sz="1000" dirty="0"/>
                        <a:t>1654</a:t>
                      </a:r>
                    </a:p>
                  </a:txBody>
                  <a:tcPr/>
                </a:tc>
                <a:tc>
                  <a:txBody>
                    <a:bodyPr/>
                    <a:lstStyle/>
                    <a:p>
                      <a:r>
                        <a:rPr lang="en-US" sz="1000" dirty="0"/>
                        <a:t>154</a:t>
                      </a:r>
                    </a:p>
                  </a:txBody>
                  <a:tcPr/>
                </a:tc>
                <a:extLst>
                  <a:ext uri="{0D108BD9-81ED-4DB2-BD59-A6C34878D82A}">
                    <a16:rowId xmlns:a16="http://schemas.microsoft.com/office/drawing/2014/main" val="1776488231"/>
                  </a:ext>
                </a:extLst>
              </a:tr>
            </a:tbl>
          </a:graphicData>
        </a:graphic>
      </p:graphicFrame>
      <p:sp>
        <p:nvSpPr>
          <p:cNvPr id="11" name="TextBox 10">
            <a:extLst>
              <a:ext uri="{FF2B5EF4-FFF2-40B4-BE49-F238E27FC236}">
                <a16:creationId xmlns:a16="http://schemas.microsoft.com/office/drawing/2014/main" id="{D0AF24E5-BACC-9843-93D1-11B4E0EBC682}"/>
              </a:ext>
            </a:extLst>
          </p:cNvPr>
          <p:cNvSpPr txBox="1"/>
          <p:nvPr/>
        </p:nvSpPr>
        <p:spPr>
          <a:xfrm>
            <a:off x="688920" y="3634939"/>
            <a:ext cx="4176241" cy="2585323"/>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32% of the total enrollees, 30% of the Target enrollees are from cities where </a:t>
            </a:r>
            <a:r>
              <a:rPr lang="en-US" dirty="0" err="1"/>
              <a:t>city_development_index</a:t>
            </a:r>
            <a:r>
              <a:rPr lang="en-US" dirty="0"/>
              <a:t> ranges 0.910 ~ 0.920 (city 103, 16)</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42% of the total enrollees, 48% of the Target enrollees are from city 103, 21, 16. </a:t>
            </a:r>
          </a:p>
        </p:txBody>
      </p:sp>
      <p:sp>
        <p:nvSpPr>
          <p:cNvPr id="5" name="TextBox 4">
            <a:extLst>
              <a:ext uri="{FF2B5EF4-FFF2-40B4-BE49-F238E27FC236}">
                <a16:creationId xmlns:a16="http://schemas.microsoft.com/office/drawing/2014/main" id="{8C1C9B6C-9B86-4B41-86FC-E72EC925F80E}"/>
              </a:ext>
            </a:extLst>
          </p:cNvPr>
          <p:cNvSpPr txBox="1"/>
          <p:nvPr/>
        </p:nvSpPr>
        <p:spPr>
          <a:xfrm>
            <a:off x="5623035" y="1350653"/>
            <a:ext cx="3791924" cy="276999"/>
          </a:xfrm>
          <a:prstGeom prst="rect">
            <a:avLst/>
          </a:prstGeom>
          <a:noFill/>
        </p:spPr>
        <p:txBody>
          <a:bodyPr wrap="square" rtlCol="0">
            <a:spAutoFit/>
          </a:bodyPr>
          <a:lstStyle/>
          <a:p>
            <a:pPr algn="ctr"/>
            <a:r>
              <a:rPr lang="en-US" sz="1200" dirty="0"/>
              <a:t>Normalized histogram</a:t>
            </a:r>
          </a:p>
        </p:txBody>
      </p:sp>
    </p:spTree>
    <p:extLst>
      <p:ext uri="{BB962C8B-B14F-4D97-AF65-F5344CB8AC3E}">
        <p14:creationId xmlns:p14="http://schemas.microsoft.com/office/powerpoint/2010/main" val="328441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C94D55-1A95-7040-A7BA-4703EEFB70F3}"/>
              </a:ext>
            </a:extLst>
          </p:cNvPr>
          <p:cNvSpPr/>
          <p:nvPr/>
        </p:nvSpPr>
        <p:spPr>
          <a:xfrm>
            <a:off x="781506" y="717630"/>
            <a:ext cx="509286" cy="4398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8F97A-1D63-C84C-B12E-DD2937BC7AE5}"/>
              </a:ext>
            </a:extLst>
          </p:cNvPr>
          <p:cNvSpPr>
            <a:spLocks noGrp="1"/>
          </p:cNvSpPr>
          <p:nvPr>
            <p:ph type="title"/>
          </p:nvPr>
        </p:nvSpPr>
        <p:spPr/>
        <p:txBody>
          <a:bodyPr vert="horz" lIns="91440" tIns="45720" rIns="91440" bIns="45720" rtlCol="0" anchor="t">
            <a:normAutofit/>
          </a:bodyPr>
          <a:lstStyle/>
          <a:p>
            <a:r>
              <a:rPr lang="en-US" dirty="0">
                <a:solidFill>
                  <a:schemeClr val="bg1"/>
                </a:solidFill>
              </a:rPr>
              <a:t> 2  </a:t>
            </a:r>
            <a:r>
              <a:rPr lang="en-US" dirty="0"/>
              <a:t>Employer vs. Target</a:t>
            </a:r>
          </a:p>
        </p:txBody>
      </p:sp>
      <p:sp>
        <p:nvSpPr>
          <p:cNvPr id="11" name="TextBox 10">
            <a:extLst>
              <a:ext uri="{FF2B5EF4-FFF2-40B4-BE49-F238E27FC236}">
                <a16:creationId xmlns:a16="http://schemas.microsoft.com/office/drawing/2014/main" id="{D0AF24E5-BACC-9843-93D1-11B4E0EBC682}"/>
              </a:ext>
            </a:extLst>
          </p:cNvPr>
          <p:cNvSpPr txBox="1"/>
          <p:nvPr/>
        </p:nvSpPr>
        <p:spPr>
          <a:xfrm>
            <a:off x="677334" y="4167503"/>
            <a:ext cx="6742969" cy="1754326"/>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46% of the total enrollees, 53% of Target enrollees are from medium size company (100~999)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79% of the total enrollees, 81% of the Target enrollees are from private limited company</a:t>
            </a:r>
          </a:p>
        </p:txBody>
      </p:sp>
      <p:pic>
        <p:nvPicPr>
          <p:cNvPr id="8194" name="Picture 2">
            <a:extLst>
              <a:ext uri="{FF2B5EF4-FFF2-40B4-BE49-F238E27FC236}">
                <a16:creationId xmlns:a16="http://schemas.microsoft.com/office/drawing/2014/main" id="{094B400B-0E46-694E-B0B8-973DDF09D9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1265498"/>
            <a:ext cx="4257702" cy="270200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AE3DDD1B-200F-394F-AC42-04E0F39FD3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4534" y="1265498"/>
            <a:ext cx="4262351" cy="267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62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C94D55-1A95-7040-A7BA-4703EEFB70F3}"/>
              </a:ext>
            </a:extLst>
          </p:cNvPr>
          <p:cNvSpPr/>
          <p:nvPr/>
        </p:nvSpPr>
        <p:spPr>
          <a:xfrm>
            <a:off x="781506" y="717630"/>
            <a:ext cx="509286" cy="4398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8F97A-1D63-C84C-B12E-DD2937BC7AE5}"/>
              </a:ext>
            </a:extLst>
          </p:cNvPr>
          <p:cNvSpPr>
            <a:spLocks noGrp="1"/>
          </p:cNvSpPr>
          <p:nvPr>
            <p:ph type="title"/>
          </p:nvPr>
        </p:nvSpPr>
        <p:spPr/>
        <p:txBody>
          <a:bodyPr vert="horz" lIns="91440" tIns="45720" rIns="91440" bIns="45720" rtlCol="0" anchor="t">
            <a:normAutofit/>
          </a:bodyPr>
          <a:lstStyle/>
          <a:p>
            <a:r>
              <a:rPr lang="en-US" dirty="0">
                <a:solidFill>
                  <a:schemeClr val="bg1"/>
                </a:solidFill>
              </a:rPr>
              <a:t> 3  </a:t>
            </a:r>
            <a:r>
              <a:rPr lang="en-US" dirty="0"/>
              <a:t>Experience vs. Target</a:t>
            </a:r>
          </a:p>
        </p:txBody>
      </p:sp>
      <p:sp>
        <p:nvSpPr>
          <p:cNvPr id="11" name="TextBox 10">
            <a:extLst>
              <a:ext uri="{FF2B5EF4-FFF2-40B4-BE49-F238E27FC236}">
                <a16:creationId xmlns:a16="http://schemas.microsoft.com/office/drawing/2014/main" id="{D0AF24E5-BACC-9843-93D1-11B4E0EBC682}"/>
              </a:ext>
            </a:extLst>
          </p:cNvPr>
          <p:cNvSpPr txBox="1"/>
          <p:nvPr/>
        </p:nvSpPr>
        <p:spPr>
          <a:xfrm>
            <a:off x="351683" y="4222974"/>
            <a:ext cx="9263490" cy="2308324"/>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66% of the Target enrollees has relevant experience in data science/analytics field</a:t>
            </a:r>
          </a:p>
          <a:p>
            <a:endParaRPr lang="en-US" dirty="0"/>
          </a:p>
          <a:p>
            <a:pPr marL="285750" indent="-285750">
              <a:buFont typeface="Arial" panose="020B0604020202020204" pitchFamily="34" charset="0"/>
              <a:buChar char="•"/>
            </a:pPr>
            <a:r>
              <a:rPr lang="en-US" dirty="0"/>
              <a:t>45% of the Target enrollees have stayed in their current company for 1 or less than 1 year. 15% of them have stayed in current company longer than 4 years.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non-Target enrollee compares to Target enrollee, has slightly longer average working years and wider range of working experience in years. </a:t>
            </a:r>
            <a:r>
              <a:rPr lang="en-US" sz="1200" dirty="0">
                <a:solidFill>
                  <a:srgbClr val="FF0000"/>
                </a:solidFill>
              </a:rPr>
              <a:t>(21 years means longer than 20 years)</a:t>
            </a:r>
          </a:p>
        </p:txBody>
      </p:sp>
      <p:pic>
        <p:nvPicPr>
          <p:cNvPr id="9366" name="Picture 150">
            <a:extLst>
              <a:ext uri="{FF2B5EF4-FFF2-40B4-BE49-F238E27FC236}">
                <a16:creationId xmlns:a16="http://schemas.microsoft.com/office/drawing/2014/main" id="{58B935A7-9E3B-CF40-BD7B-F50DD9793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5881" y="1587200"/>
            <a:ext cx="3302236" cy="2095650"/>
          </a:xfrm>
          <a:prstGeom prst="rect">
            <a:avLst/>
          </a:prstGeom>
          <a:noFill/>
          <a:extLst>
            <a:ext uri="{909E8E84-426E-40DD-AFC4-6F175D3DCCD1}">
              <a14:hiddenFill xmlns:a14="http://schemas.microsoft.com/office/drawing/2010/main">
                <a:solidFill>
                  <a:srgbClr val="FFFFFF"/>
                </a:solidFill>
              </a14:hiddenFill>
            </a:ext>
          </a:extLst>
        </p:spPr>
      </p:pic>
      <p:pic>
        <p:nvPicPr>
          <p:cNvPr id="9368" name="Picture 152">
            <a:extLst>
              <a:ext uri="{FF2B5EF4-FFF2-40B4-BE49-F238E27FC236}">
                <a16:creationId xmlns:a16="http://schemas.microsoft.com/office/drawing/2014/main" id="{920EE23A-B182-CF47-95D3-1F3543B75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9265" y="1977428"/>
            <a:ext cx="2775907" cy="2198518"/>
          </a:xfrm>
          <a:prstGeom prst="rect">
            <a:avLst/>
          </a:prstGeom>
          <a:noFill/>
          <a:extLst>
            <a:ext uri="{909E8E84-426E-40DD-AFC4-6F175D3DCCD1}">
              <a14:hiddenFill xmlns:a14="http://schemas.microsoft.com/office/drawing/2010/main">
                <a:solidFill>
                  <a:srgbClr val="FFFFFF"/>
                </a:solidFill>
              </a14:hiddenFill>
            </a:ext>
          </a:extLst>
        </p:spPr>
      </p:pic>
      <p:pic>
        <p:nvPicPr>
          <p:cNvPr id="9370" name="Picture 154">
            <a:extLst>
              <a:ext uri="{FF2B5EF4-FFF2-40B4-BE49-F238E27FC236}">
                <a16:creationId xmlns:a16="http://schemas.microsoft.com/office/drawing/2014/main" id="{40301D3A-66A6-5846-9A7A-566AD1235C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09" y="1554626"/>
            <a:ext cx="3139028" cy="1973103"/>
          </a:xfrm>
          <a:prstGeom prst="rect">
            <a:avLst/>
          </a:prstGeom>
          <a:noFill/>
          <a:extLst>
            <a:ext uri="{909E8E84-426E-40DD-AFC4-6F175D3DCCD1}">
              <a14:hiddenFill xmlns:a14="http://schemas.microsoft.com/office/drawing/2010/main">
                <a:solidFill>
                  <a:srgbClr val="FFFFFF"/>
                </a:solidFill>
              </a14:hiddenFill>
            </a:ext>
          </a:extLst>
        </p:spPr>
      </p:pic>
      <p:pic>
        <p:nvPicPr>
          <p:cNvPr id="9259" name="Picture 9258">
            <a:extLst>
              <a:ext uri="{FF2B5EF4-FFF2-40B4-BE49-F238E27FC236}">
                <a16:creationId xmlns:a16="http://schemas.microsoft.com/office/drawing/2014/main" id="{FCEF0C54-8CB6-2C4F-B166-4CDA866888BF}"/>
              </a:ext>
            </a:extLst>
          </p:cNvPr>
          <p:cNvPicPr>
            <a:picLocks noChangeAspect="1"/>
          </p:cNvPicPr>
          <p:nvPr/>
        </p:nvPicPr>
        <p:blipFill>
          <a:blip r:embed="rId5"/>
          <a:stretch>
            <a:fillRect/>
          </a:stretch>
        </p:blipFill>
        <p:spPr>
          <a:xfrm>
            <a:off x="7056080" y="1554626"/>
            <a:ext cx="2559092" cy="601496"/>
          </a:xfrm>
          <a:prstGeom prst="rect">
            <a:avLst/>
          </a:prstGeom>
        </p:spPr>
      </p:pic>
    </p:spTree>
    <p:extLst>
      <p:ext uri="{BB962C8B-B14F-4D97-AF65-F5344CB8AC3E}">
        <p14:creationId xmlns:p14="http://schemas.microsoft.com/office/powerpoint/2010/main" val="407749108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1861</TotalTime>
  <Words>2719</Words>
  <Application>Microsoft Macintosh PowerPoint</Application>
  <PresentationFormat>Widescreen</PresentationFormat>
  <Paragraphs>681</Paragraphs>
  <Slides>39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Cambria Math</vt:lpstr>
      <vt:lpstr>Times New Roman</vt:lpstr>
      <vt:lpstr>Trebuchet MS</vt:lpstr>
      <vt:lpstr>Wingdings</vt:lpstr>
      <vt:lpstr>Wingdings 3</vt:lpstr>
      <vt:lpstr>Facet</vt:lpstr>
      <vt:lpstr>Proposal for Potential Candidate Detection</vt:lpstr>
      <vt:lpstr>TOC</vt:lpstr>
      <vt:lpstr>Overview </vt:lpstr>
      <vt:lpstr>Dataset description</vt:lpstr>
      <vt:lpstr>Data Wrangling</vt:lpstr>
      <vt:lpstr>Key Findings</vt:lpstr>
      <vt:lpstr> 1  City vs. Target</vt:lpstr>
      <vt:lpstr> 2  Employer vs. Target</vt:lpstr>
      <vt:lpstr> 3  Experience vs. Target</vt:lpstr>
      <vt:lpstr> 4  Education vs. Target</vt:lpstr>
      <vt:lpstr> 5  Gender vs. Target</vt:lpstr>
      <vt:lpstr> 6  Training_hours vs. Target</vt:lpstr>
      <vt:lpstr> 7  Feature Space Overlap</vt:lpstr>
      <vt:lpstr> 8  Multi</vt:lpstr>
      <vt:lpstr>Modeling and Analysis</vt:lpstr>
      <vt:lpstr>Model Selection</vt:lpstr>
      <vt:lpstr>Train/Test Split </vt:lpstr>
      <vt:lpstr>Metrics</vt:lpstr>
      <vt:lpstr>Best Model: Gradient Boosting</vt:lpstr>
      <vt:lpstr>Worst Model: Support Vector Machine</vt:lpstr>
      <vt:lpstr>Overall Model evaluation on Testing Set</vt:lpstr>
      <vt:lpstr>Synthetic Minority Oversampling Technique (SMOTE)</vt:lpstr>
      <vt:lpstr>Overall Model evaluation on Testing Set (after SMOTE)</vt:lpstr>
      <vt:lpstr>Key Metrics: which one is the key metrics</vt:lpstr>
      <vt:lpstr>Experiment: CatBoost handles missing values and categorical variables</vt:lpstr>
      <vt:lpstr>Final Model model_final = CatBoostClassifier(iterations=988, depth=2, learning_rate=0.07165)</vt:lpstr>
      <vt:lpstr>Summary and Recommendation</vt:lpstr>
      <vt:lpstr>Appendix </vt:lpstr>
      <vt:lpstr>Model pros and cons</vt:lpstr>
      <vt:lpstr>Logistic Regression: Training vs Testing</vt:lpstr>
      <vt:lpstr>Gaussian Naïve Bayes : Training vs Testing</vt:lpstr>
      <vt:lpstr>k-Nearest Neighbors : Training vs Testing</vt:lpstr>
      <vt:lpstr>Decision Tree: Training vs Testing</vt:lpstr>
      <vt:lpstr>Random Forest: Training vs Testing</vt:lpstr>
      <vt:lpstr>XGBoost: Training vs Testing</vt:lpstr>
      <vt:lpstr>LightGB: Training vs Testing</vt:lpstr>
      <vt:lpstr>CatBoost: Training vs Testing</vt:lpstr>
      <vt:lpstr>Hyperparameter Tuning for CatBoost </vt:lpstr>
      <vt:lpstr>Link for dataset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Potential Cadidate</dc:title>
  <dc:creator>Yang Liu  kunz</dc:creator>
  <cp:lastModifiedBy>Yang Liu  kunz</cp:lastModifiedBy>
  <cp:revision>225</cp:revision>
  <dcterms:created xsi:type="dcterms:W3CDTF">2020-11-20T20:42:46Z</dcterms:created>
  <dcterms:modified xsi:type="dcterms:W3CDTF">2020-11-26T13:59:18Z</dcterms:modified>
</cp:coreProperties>
</file>